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461" r:id="rId2"/>
    <p:sldId id="462" r:id="rId3"/>
    <p:sldId id="463" r:id="rId4"/>
    <p:sldId id="504" r:id="rId5"/>
    <p:sldId id="506" r:id="rId6"/>
    <p:sldId id="50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84" r:id="rId17"/>
    <p:sldId id="494" r:id="rId18"/>
    <p:sldId id="495" r:id="rId19"/>
    <p:sldId id="496" r:id="rId20"/>
    <p:sldId id="497" r:id="rId21"/>
    <p:sldId id="499" r:id="rId22"/>
    <p:sldId id="500" r:id="rId23"/>
    <p:sldId id="493" r:id="rId24"/>
    <p:sldId id="437" r:id="rId25"/>
    <p:sldId id="438" r:id="rId26"/>
    <p:sldId id="501" r:id="rId27"/>
    <p:sldId id="510" r:id="rId28"/>
  </p:sldIdLst>
  <p:sldSz cx="9144000" cy="6858000" type="screen4x3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434" autoAdjust="0"/>
  </p:normalViewPr>
  <p:slideViewPr>
    <p:cSldViewPr>
      <p:cViewPr>
        <p:scale>
          <a:sx n="70" d="100"/>
          <a:sy n="70" d="100"/>
        </p:scale>
        <p:origin x="129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22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500" b="1" dirty="0" smtClean="0"/>
              <a:t>Percent Unemployment</a:t>
            </a:r>
            <a:endParaRPr lang="en-US" sz="25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39486170110035E-2"/>
          <c:y val="0.14276193152642136"/>
          <c:w val="0.90845460503659281"/>
          <c:h val="0.77197314810145268"/>
        </c:manualLayout>
      </c:layout>
      <c:lineChart>
        <c:grouping val="standar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Teton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Sheet2!$A$2:$A$100</c:f>
              <c:numCache>
                <c:formatCode>General</c:formatCode>
                <c:ptCount val="99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2007</c:v>
                </c:pt>
                <c:pt idx="5">
                  <c:v>2007</c:v>
                </c:pt>
                <c:pt idx="6">
                  <c:v>2007</c:v>
                </c:pt>
                <c:pt idx="7">
                  <c:v>2007</c:v>
                </c:pt>
                <c:pt idx="8">
                  <c:v>2007</c:v>
                </c:pt>
                <c:pt idx="9">
                  <c:v>2007</c:v>
                </c:pt>
                <c:pt idx="10">
                  <c:v>2007</c:v>
                </c:pt>
                <c:pt idx="11">
                  <c:v>2007</c:v>
                </c:pt>
                <c:pt idx="12">
                  <c:v>2008</c:v>
                </c:pt>
                <c:pt idx="13">
                  <c:v>2008</c:v>
                </c:pt>
                <c:pt idx="14">
                  <c:v>2008</c:v>
                </c:pt>
                <c:pt idx="15">
                  <c:v>2008</c:v>
                </c:pt>
                <c:pt idx="16">
                  <c:v>2008</c:v>
                </c:pt>
                <c:pt idx="17">
                  <c:v>2008</c:v>
                </c:pt>
                <c:pt idx="18">
                  <c:v>2008</c:v>
                </c:pt>
                <c:pt idx="19">
                  <c:v>2008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2010</c:v>
                </c:pt>
                <c:pt idx="45">
                  <c:v>2010</c:v>
                </c:pt>
                <c:pt idx="46">
                  <c:v>2010</c:v>
                </c:pt>
                <c:pt idx="47">
                  <c:v>2010</c:v>
                </c:pt>
                <c:pt idx="48">
                  <c:v>2011</c:v>
                </c:pt>
                <c:pt idx="49">
                  <c:v>2011</c:v>
                </c:pt>
                <c:pt idx="50">
                  <c:v>2011</c:v>
                </c:pt>
                <c:pt idx="51">
                  <c:v>2011</c:v>
                </c:pt>
                <c:pt idx="52">
                  <c:v>2011</c:v>
                </c:pt>
                <c:pt idx="53">
                  <c:v>2011</c:v>
                </c:pt>
                <c:pt idx="54">
                  <c:v>2011</c:v>
                </c:pt>
                <c:pt idx="55">
                  <c:v>2011</c:v>
                </c:pt>
                <c:pt idx="56">
                  <c:v>2011</c:v>
                </c:pt>
                <c:pt idx="57">
                  <c:v>2011</c:v>
                </c:pt>
                <c:pt idx="58">
                  <c:v>2011</c:v>
                </c:pt>
                <c:pt idx="59">
                  <c:v>2011</c:v>
                </c:pt>
                <c:pt idx="60">
                  <c:v>2012</c:v>
                </c:pt>
                <c:pt idx="61">
                  <c:v>2012</c:v>
                </c:pt>
                <c:pt idx="62">
                  <c:v>2012</c:v>
                </c:pt>
                <c:pt idx="63">
                  <c:v>2012</c:v>
                </c:pt>
                <c:pt idx="64">
                  <c:v>2012</c:v>
                </c:pt>
                <c:pt idx="65">
                  <c:v>2012</c:v>
                </c:pt>
                <c:pt idx="66">
                  <c:v>2012</c:v>
                </c:pt>
                <c:pt idx="67">
                  <c:v>2012</c:v>
                </c:pt>
                <c:pt idx="68">
                  <c:v>2012</c:v>
                </c:pt>
                <c:pt idx="69">
                  <c:v>2012</c:v>
                </c:pt>
                <c:pt idx="70">
                  <c:v>2012</c:v>
                </c:pt>
                <c:pt idx="71">
                  <c:v>2012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  <c:pt idx="75">
                  <c:v>2013</c:v>
                </c:pt>
                <c:pt idx="76">
                  <c:v>2013</c:v>
                </c:pt>
                <c:pt idx="77">
                  <c:v>2013</c:v>
                </c:pt>
                <c:pt idx="78">
                  <c:v>2013</c:v>
                </c:pt>
                <c:pt idx="79">
                  <c:v>2013</c:v>
                </c:pt>
                <c:pt idx="80">
                  <c:v>2013</c:v>
                </c:pt>
                <c:pt idx="81">
                  <c:v>2013</c:v>
                </c:pt>
                <c:pt idx="82">
                  <c:v>2013</c:v>
                </c:pt>
                <c:pt idx="83">
                  <c:v>2013</c:v>
                </c:pt>
                <c:pt idx="84">
                  <c:v>2014</c:v>
                </c:pt>
                <c:pt idx="85">
                  <c:v>2014</c:v>
                </c:pt>
                <c:pt idx="86">
                  <c:v>2014</c:v>
                </c:pt>
                <c:pt idx="87">
                  <c:v>2014</c:v>
                </c:pt>
                <c:pt idx="88">
                  <c:v>2014</c:v>
                </c:pt>
                <c:pt idx="89">
                  <c:v>2014</c:v>
                </c:pt>
                <c:pt idx="90">
                  <c:v>2014</c:v>
                </c:pt>
                <c:pt idx="91">
                  <c:v>2014</c:v>
                </c:pt>
                <c:pt idx="92">
                  <c:v>2014</c:v>
                </c:pt>
                <c:pt idx="93">
                  <c:v>2014</c:v>
                </c:pt>
                <c:pt idx="94">
                  <c:v>2014</c:v>
                </c:pt>
                <c:pt idx="95">
                  <c:v>2014</c:v>
                </c:pt>
                <c:pt idx="96">
                  <c:v>2015</c:v>
                </c:pt>
                <c:pt idx="97">
                  <c:v>2015</c:v>
                </c:pt>
                <c:pt idx="98">
                  <c:v>2015</c:v>
                </c:pt>
              </c:numCache>
            </c:numRef>
          </c:cat>
          <c:val>
            <c:numRef>
              <c:f>Sheet2!$C$2:$C$100</c:f>
              <c:numCache>
                <c:formatCode>0.0</c:formatCode>
                <c:ptCount val="99"/>
                <c:pt idx="0">
                  <c:v>2.0177087453469564</c:v>
                </c:pt>
                <c:pt idx="1">
                  <c:v>1.8365757739728372</c:v>
                </c:pt>
                <c:pt idx="2">
                  <c:v>1.6499767226925495</c:v>
                </c:pt>
                <c:pt idx="3">
                  <c:v>1.6314555645898139</c:v>
                </c:pt>
                <c:pt idx="4">
                  <c:v>1.6400833767006999</c:v>
                </c:pt>
                <c:pt idx="5">
                  <c:v>1.2197008263466507</c:v>
                </c:pt>
                <c:pt idx="6">
                  <c:v>1.5987635422408979</c:v>
                </c:pt>
                <c:pt idx="7">
                  <c:v>1.4609023111226191</c:v>
                </c:pt>
                <c:pt idx="8">
                  <c:v>1.6078073126093475</c:v>
                </c:pt>
                <c:pt idx="9">
                  <c:v>1.8458087430076202</c:v>
                </c:pt>
                <c:pt idx="10">
                  <c:v>1.7461289037345173</c:v>
                </c:pt>
                <c:pt idx="11">
                  <c:v>1.8959080059277444</c:v>
                </c:pt>
                <c:pt idx="12">
                  <c:v>1.7257869199683356</c:v>
                </c:pt>
                <c:pt idx="13">
                  <c:v>1.643934344125882</c:v>
                </c:pt>
                <c:pt idx="14">
                  <c:v>1.9565033762392097</c:v>
                </c:pt>
                <c:pt idx="15">
                  <c:v>2.5753985579286383</c:v>
                </c:pt>
                <c:pt idx="16">
                  <c:v>2.7131428338970811</c:v>
                </c:pt>
                <c:pt idx="17">
                  <c:v>2.9877361041757737</c:v>
                </c:pt>
                <c:pt idx="18">
                  <c:v>3.7973866551769362</c:v>
                </c:pt>
                <c:pt idx="19">
                  <c:v>4.086552869058977</c:v>
                </c:pt>
                <c:pt idx="20">
                  <c:v>3.3755528540485207</c:v>
                </c:pt>
                <c:pt idx="21">
                  <c:v>3.7167870084965027</c:v>
                </c:pt>
                <c:pt idx="22">
                  <c:v>3.5050020333291609</c:v>
                </c:pt>
                <c:pt idx="23">
                  <c:v>4.3627012336589246</c:v>
                </c:pt>
                <c:pt idx="24">
                  <c:v>5.4685523452613092</c:v>
                </c:pt>
                <c:pt idx="25">
                  <c:v>5.6106060356594654</c:v>
                </c:pt>
                <c:pt idx="26">
                  <c:v>6.2725866281205995</c:v>
                </c:pt>
                <c:pt idx="27">
                  <c:v>6.2562322708945768</c:v>
                </c:pt>
                <c:pt idx="28">
                  <c:v>8.295550792591861</c:v>
                </c:pt>
                <c:pt idx="29">
                  <c:v>7.7426232158064643</c:v>
                </c:pt>
                <c:pt idx="30">
                  <c:v>7.298900969884782</c:v>
                </c:pt>
                <c:pt idx="31">
                  <c:v>7.5969996536530431</c:v>
                </c:pt>
                <c:pt idx="32">
                  <c:v>7.3762542085966194</c:v>
                </c:pt>
                <c:pt idx="33">
                  <c:v>7.8165355709994193</c:v>
                </c:pt>
                <c:pt idx="34">
                  <c:v>7.2273593960790787</c:v>
                </c:pt>
                <c:pt idx="35">
                  <c:v>7.5569442453672249</c:v>
                </c:pt>
                <c:pt idx="36">
                  <c:v>7.8999968032450516</c:v>
                </c:pt>
                <c:pt idx="37">
                  <c:v>8.2471868551133003</c:v>
                </c:pt>
                <c:pt idx="38">
                  <c:v>8.5553015197526427</c:v>
                </c:pt>
                <c:pt idx="39">
                  <c:v>8.1112061330740293</c:v>
                </c:pt>
                <c:pt idx="40">
                  <c:v>7.4044610961603334</c:v>
                </c:pt>
                <c:pt idx="41">
                  <c:v>7.9553479972540853</c:v>
                </c:pt>
                <c:pt idx="42">
                  <c:v>7.760455581742205</c:v>
                </c:pt>
                <c:pt idx="43">
                  <c:v>7.7028103248941937</c:v>
                </c:pt>
                <c:pt idx="44">
                  <c:v>8.0441936106666674</c:v>
                </c:pt>
                <c:pt idx="45">
                  <c:v>7.014606498483217</c:v>
                </c:pt>
                <c:pt idx="46">
                  <c:v>7.9732569072795423</c:v>
                </c:pt>
                <c:pt idx="47">
                  <c:v>7.3690874838995084</c:v>
                </c:pt>
                <c:pt idx="48">
                  <c:v>7.505450308590297</c:v>
                </c:pt>
                <c:pt idx="49">
                  <c:v>7.2843891682874755</c:v>
                </c:pt>
                <c:pt idx="50">
                  <c:v>7.0441314021156884</c:v>
                </c:pt>
                <c:pt idx="51">
                  <c:v>6.6686297957062077</c:v>
                </c:pt>
                <c:pt idx="52">
                  <c:v>6.3573980594488839</c:v>
                </c:pt>
                <c:pt idx="53">
                  <c:v>6.7822526870209678</c:v>
                </c:pt>
                <c:pt idx="54">
                  <c:v>6.7431874166236101</c:v>
                </c:pt>
                <c:pt idx="55">
                  <c:v>6.4375131109429855</c:v>
                </c:pt>
                <c:pt idx="56">
                  <c:v>6.3791355797371132</c:v>
                </c:pt>
                <c:pt idx="57">
                  <c:v>6.3767782214644884</c:v>
                </c:pt>
                <c:pt idx="58">
                  <c:v>5.9738205354132514</c:v>
                </c:pt>
                <c:pt idx="59">
                  <c:v>6.298279059194023</c:v>
                </c:pt>
                <c:pt idx="60">
                  <c:v>6.0661285804993588</c:v>
                </c:pt>
                <c:pt idx="61">
                  <c:v>5.9026890173003972</c:v>
                </c:pt>
                <c:pt idx="62">
                  <c:v>5.8673359736342103</c:v>
                </c:pt>
                <c:pt idx="63">
                  <c:v>6.1451998490170512</c:v>
                </c:pt>
                <c:pt idx="64">
                  <c:v>6.3642816611825541</c:v>
                </c:pt>
                <c:pt idx="65">
                  <c:v>5.6427894794502604</c:v>
                </c:pt>
                <c:pt idx="66">
                  <c:v>5.8460623489298023</c:v>
                </c:pt>
                <c:pt idx="67">
                  <c:v>5.9237227647704351</c:v>
                </c:pt>
                <c:pt idx="68">
                  <c:v>5.7818153497676832</c:v>
                </c:pt>
                <c:pt idx="69">
                  <c:v>5.7026881534831233</c:v>
                </c:pt>
                <c:pt idx="70">
                  <c:v>5.5731055234914955</c:v>
                </c:pt>
                <c:pt idx="71">
                  <c:v>5.5606567106314344</c:v>
                </c:pt>
                <c:pt idx="72">
                  <c:v>5.0887567676905325</c:v>
                </c:pt>
                <c:pt idx="73">
                  <c:v>5.3443686000709461</c:v>
                </c:pt>
                <c:pt idx="74">
                  <c:v>5.1876224551792438</c:v>
                </c:pt>
                <c:pt idx="75">
                  <c:v>5.2614501595598195</c:v>
                </c:pt>
                <c:pt idx="76">
                  <c:v>5.3000622685538445</c:v>
                </c:pt>
                <c:pt idx="77">
                  <c:v>4.8607808498429241</c:v>
                </c:pt>
                <c:pt idx="78">
                  <c:v>4.823594042582025</c:v>
                </c:pt>
                <c:pt idx="79">
                  <c:v>4.7560489978717122</c:v>
                </c:pt>
                <c:pt idx="80">
                  <c:v>4.8871797960773087</c:v>
                </c:pt>
                <c:pt idx="81">
                  <c:v>4.8176541980380989</c:v>
                </c:pt>
                <c:pt idx="82">
                  <c:v>4.8378895015506567</c:v>
                </c:pt>
                <c:pt idx="83">
                  <c:v>4.5046886803678232</c:v>
                </c:pt>
                <c:pt idx="84">
                  <c:v>4.201815141896577</c:v>
                </c:pt>
                <c:pt idx="85">
                  <c:v>4.1186513136970371</c:v>
                </c:pt>
                <c:pt idx="86">
                  <c:v>4.1690881374013733</c:v>
                </c:pt>
                <c:pt idx="87">
                  <c:v>4.0824474045022257</c:v>
                </c:pt>
                <c:pt idx="88">
                  <c:v>4.015645004937098</c:v>
                </c:pt>
                <c:pt idx="89">
                  <c:v>4.0310789273524081</c:v>
                </c:pt>
                <c:pt idx="90">
                  <c:v>3.8783435599308884</c:v>
                </c:pt>
                <c:pt idx="91">
                  <c:v>3.8428380449287829</c:v>
                </c:pt>
                <c:pt idx="92">
                  <c:v>3.6282908916578474</c:v>
                </c:pt>
                <c:pt idx="93">
                  <c:v>3.6539571952822696</c:v>
                </c:pt>
                <c:pt idx="94">
                  <c:v>3.9613298256477254</c:v>
                </c:pt>
                <c:pt idx="95">
                  <c:v>3.5352540260222933</c:v>
                </c:pt>
                <c:pt idx="96">
                  <c:v>3.8209797833497468</c:v>
                </c:pt>
                <c:pt idx="97">
                  <c:v>3.6496312944981679</c:v>
                </c:pt>
                <c:pt idx="98">
                  <c:v>3.5163230811387383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Idaho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Sheet2!$A$2:$A$100</c:f>
              <c:numCache>
                <c:formatCode>General</c:formatCode>
                <c:ptCount val="99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2007</c:v>
                </c:pt>
                <c:pt idx="5">
                  <c:v>2007</c:v>
                </c:pt>
                <c:pt idx="6">
                  <c:v>2007</c:v>
                </c:pt>
                <c:pt idx="7">
                  <c:v>2007</c:v>
                </c:pt>
                <c:pt idx="8">
                  <c:v>2007</c:v>
                </c:pt>
                <c:pt idx="9">
                  <c:v>2007</c:v>
                </c:pt>
                <c:pt idx="10">
                  <c:v>2007</c:v>
                </c:pt>
                <c:pt idx="11">
                  <c:v>2007</c:v>
                </c:pt>
                <c:pt idx="12">
                  <c:v>2008</c:v>
                </c:pt>
                <c:pt idx="13">
                  <c:v>2008</c:v>
                </c:pt>
                <c:pt idx="14">
                  <c:v>2008</c:v>
                </c:pt>
                <c:pt idx="15">
                  <c:v>2008</c:v>
                </c:pt>
                <c:pt idx="16">
                  <c:v>2008</c:v>
                </c:pt>
                <c:pt idx="17">
                  <c:v>2008</c:v>
                </c:pt>
                <c:pt idx="18">
                  <c:v>2008</c:v>
                </c:pt>
                <c:pt idx="19">
                  <c:v>2008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2010</c:v>
                </c:pt>
                <c:pt idx="45">
                  <c:v>2010</c:v>
                </c:pt>
                <c:pt idx="46">
                  <c:v>2010</c:v>
                </c:pt>
                <c:pt idx="47">
                  <c:v>2010</c:v>
                </c:pt>
                <c:pt idx="48">
                  <c:v>2011</c:v>
                </c:pt>
                <c:pt idx="49">
                  <c:v>2011</c:v>
                </c:pt>
                <c:pt idx="50">
                  <c:v>2011</c:v>
                </c:pt>
                <c:pt idx="51">
                  <c:v>2011</c:v>
                </c:pt>
                <c:pt idx="52">
                  <c:v>2011</c:v>
                </c:pt>
                <c:pt idx="53">
                  <c:v>2011</c:v>
                </c:pt>
                <c:pt idx="54">
                  <c:v>2011</c:v>
                </c:pt>
                <c:pt idx="55">
                  <c:v>2011</c:v>
                </c:pt>
                <c:pt idx="56">
                  <c:v>2011</c:v>
                </c:pt>
                <c:pt idx="57">
                  <c:v>2011</c:v>
                </c:pt>
                <c:pt idx="58">
                  <c:v>2011</c:v>
                </c:pt>
                <c:pt idx="59">
                  <c:v>2011</c:v>
                </c:pt>
                <c:pt idx="60">
                  <c:v>2012</c:v>
                </c:pt>
                <c:pt idx="61">
                  <c:v>2012</c:v>
                </c:pt>
                <c:pt idx="62">
                  <c:v>2012</c:v>
                </c:pt>
                <c:pt idx="63">
                  <c:v>2012</c:v>
                </c:pt>
                <c:pt idx="64">
                  <c:v>2012</c:v>
                </c:pt>
                <c:pt idx="65">
                  <c:v>2012</c:v>
                </c:pt>
                <c:pt idx="66">
                  <c:v>2012</c:v>
                </c:pt>
                <c:pt idx="67">
                  <c:v>2012</c:v>
                </c:pt>
                <c:pt idx="68">
                  <c:v>2012</c:v>
                </c:pt>
                <c:pt idx="69">
                  <c:v>2012</c:v>
                </c:pt>
                <c:pt idx="70">
                  <c:v>2012</c:v>
                </c:pt>
                <c:pt idx="71">
                  <c:v>2012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  <c:pt idx="75">
                  <c:v>2013</c:v>
                </c:pt>
                <c:pt idx="76">
                  <c:v>2013</c:v>
                </c:pt>
                <c:pt idx="77">
                  <c:v>2013</c:v>
                </c:pt>
                <c:pt idx="78">
                  <c:v>2013</c:v>
                </c:pt>
                <c:pt idx="79">
                  <c:v>2013</c:v>
                </c:pt>
                <c:pt idx="80">
                  <c:v>2013</c:v>
                </c:pt>
                <c:pt idx="81">
                  <c:v>2013</c:v>
                </c:pt>
                <c:pt idx="82">
                  <c:v>2013</c:v>
                </c:pt>
                <c:pt idx="83">
                  <c:v>2013</c:v>
                </c:pt>
                <c:pt idx="84">
                  <c:v>2014</c:v>
                </c:pt>
                <c:pt idx="85">
                  <c:v>2014</c:v>
                </c:pt>
                <c:pt idx="86">
                  <c:v>2014</c:v>
                </c:pt>
                <c:pt idx="87">
                  <c:v>2014</c:v>
                </c:pt>
                <c:pt idx="88">
                  <c:v>2014</c:v>
                </c:pt>
                <c:pt idx="89">
                  <c:v>2014</c:v>
                </c:pt>
                <c:pt idx="90">
                  <c:v>2014</c:v>
                </c:pt>
                <c:pt idx="91">
                  <c:v>2014</c:v>
                </c:pt>
                <c:pt idx="92">
                  <c:v>2014</c:v>
                </c:pt>
                <c:pt idx="93">
                  <c:v>2014</c:v>
                </c:pt>
                <c:pt idx="94">
                  <c:v>2014</c:v>
                </c:pt>
                <c:pt idx="95">
                  <c:v>2014</c:v>
                </c:pt>
                <c:pt idx="96">
                  <c:v>2015</c:v>
                </c:pt>
                <c:pt idx="97">
                  <c:v>2015</c:v>
                </c:pt>
                <c:pt idx="98">
                  <c:v>2015</c:v>
                </c:pt>
              </c:numCache>
            </c:numRef>
          </c:cat>
          <c:val>
            <c:numRef>
              <c:f>Sheet2!$D$2:$D$100</c:f>
              <c:numCache>
                <c:formatCode>General</c:formatCode>
                <c:ptCount val="99"/>
                <c:pt idx="0">
                  <c:v>3.1</c:v>
                </c:pt>
                <c:pt idx="1">
                  <c:v>3</c:v>
                </c:pt>
                <c:pt idx="2">
                  <c:v>2.9</c:v>
                </c:pt>
                <c:pt idx="3">
                  <c:v>2.9</c:v>
                </c:pt>
                <c:pt idx="4">
                  <c:v>2.9</c:v>
                </c:pt>
                <c:pt idx="5">
                  <c:v>2.9</c:v>
                </c:pt>
                <c:pt idx="6">
                  <c:v>3</c:v>
                </c:pt>
                <c:pt idx="7">
                  <c:v>3.1</c:v>
                </c:pt>
                <c:pt idx="8">
                  <c:v>3.2</c:v>
                </c:pt>
                <c:pt idx="9">
                  <c:v>3.3</c:v>
                </c:pt>
                <c:pt idx="10">
                  <c:v>3.2</c:v>
                </c:pt>
                <c:pt idx="11">
                  <c:v>3.2</c:v>
                </c:pt>
                <c:pt idx="12">
                  <c:v>3.1</c:v>
                </c:pt>
                <c:pt idx="13">
                  <c:v>3</c:v>
                </c:pt>
                <c:pt idx="14">
                  <c:v>3</c:v>
                </c:pt>
                <c:pt idx="15">
                  <c:v>4.7</c:v>
                </c:pt>
                <c:pt idx="16">
                  <c:v>5.2</c:v>
                </c:pt>
                <c:pt idx="17">
                  <c:v>5.5</c:v>
                </c:pt>
                <c:pt idx="18">
                  <c:v>5.6</c:v>
                </c:pt>
                <c:pt idx="19">
                  <c:v>5.8</c:v>
                </c:pt>
                <c:pt idx="20">
                  <c:v>6</c:v>
                </c:pt>
                <c:pt idx="21">
                  <c:v>6.3</c:v>
                </c:pt>
                <c:pt idx="22">
                  <c:v>6.6</c:v>
                </c:pt>
                <c:pt idx="23">
                  <c:v>7</c:v>
                </c:pt>
                <c:pt idx="24">
                  <c:v>7.3</c:v>
                </c:pt>
                <c:pt idx="25">
                  <c:v>7.5</c:v>
                </c:pt>
                <c:pt idx="26">
                  <c:v>7.7</c:v>
                </c:pt>
                <c:pt idx="27">
                  <c:v>7.7</c:v>
                </c:pt>
                <c:pt idx="28">
                  <c:v>9.3000000000000007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9.6</c:v>
                </c:pt>
                <c:pt idx="32">
                  <c:v>9.5</c:v>
                </c:pt>
                <c:pt idx="33">
                  <c:v>9.4</c:v>
                </c:pt>
                <c:pt idx="34">
                  <c:v>9.3000000000000007</c:v>
                </c:pt>
                <c:pt idx="35">
                  <c:v>9.3000000000000007</c:v>
                </c:pt>
                <c:pt idx="36">
                  <c:v>9.3000000000000007</c:v>
                </c:pt>
                <c:pt idx="37">
                  <c:v>9.1999999999999993</c:v>
                </c:pt>
                <c:pt idx="38">
                  <c:v>9.1999999999999993</c:v>
                </c:pt>
                <c:pt idx="39">
                  <c:v>9.1</c:v>
                </c:pt>
                <c:pt idx="40">
                  <c:v>9</c:v>
                </c:pt>
                <c:pt idx="41">
                  <c:v>9</c:v>
                </c:pt>
                <c:pt idx="42">
                  <c:v>8.9</c:v>
                </c:pt>
                <c:pt idx="43">
                  <c:v>8.9</c:v>
                </c:pt>
                <c:pt idx="44">
                  <c:v>8.8000000000000007</c:v>
                </c:pt>
                <c:pt idx="45">
                  <c:v>8.8000000000000007</c:v>
                </c:pt>
                <c:pt idx="46">
                  <c:v>8.8000000000000007</c:v>
                </c:pt>
                <c:pt idx="47">
                  <c:v>8.6999999999999993</c:v>
                </c:pt>
                <c:pt idx="48">
                  <c:v>8.6999999999999993</c:v>
                </c:pt>
                <c:pt idx="49">
                  <c:v>8.6</c:v>
                </c:pt>
                <c:pt idx="50">
                  <c:v>8.6</c:v>
                </c:pt>
                <c:pt idx="51">
                  <c:v>8.5</c:v>
                </c:pt>
                <c:pt idx="52">
                  <c:v>8.4</c:v>
                </c:pt>
                <c:pt idx="53">
                  <c:v>8.3000000000000007</c:v>
                </c:pt>
                <c:pt idx="54">
                  <c:v>8.1999999999999993</c:v>
                </c:pt>
                <c:pt idx="55">
                  <c:v>8.1</c:v>
                </c:pt>
                <c:pt idx="56">
                  <c:v>8</c:v>
                </c:pt>
                <c:pt idx="57">
                  <c:v>7.9</c:v>
                </c:pt>
                <c:pt idx="58">
                  <c:v>7.8</c:v>
                </c:pt>
                <c:pt idx="59">
                  <c:v>7.7</c:v>
                </c:pt>
                <c:pt idx="60">
                  <c:v>7.6</c:v>
                </c:pt>
                <c:pt idx="61">
                  <c:v>7.5</c:v>
                </c:pt>
                <c:pt idx="62">
                  <c:v>7.5</c:v>
                </c:pt>
                <c:pt idx="63">
                  <c:v>7.4</c:v>
                </c:pt>
                <c:pt idx="64">
                  <c:v>7.3</c:v>
                </c:pt>
                <c:pt idx="65">
                  <c:v>7.2</c:v>
                </c:pt>
                <c:pt idx="66">
                  <c:v>7.1</c:v>
                </c:pt>
                <c:pt idx="67">
                  <c:v>7</c:v>
                </c:pt>
                <c:pt idx="68">
                  <c:v>6.9</c:v>
                </c:pt>
                <c:pt idx="69">
                  <c:v>6.8</c:v>
                </c:pt>
                <c:pt idx="70">
                  <c:v>6.7</c:v>
                </c:pt>
                <c:pt idx="71">
                  <c:v>6.6</c:v>
                </c:pt>
                <c:pt idx="72">
                  <c:v>6.5</c:v>
                </c:pt>
                <c:pt idx="73">
                  <c:v>6.4</c:v>
                </c:pt>
                <c:pt idx="74">
                  <c:v>6.3</c:v>
                </c:pt>
                <c:pt idx="75">
                  <c:v>6.2</c:v>
                </c:pt>
                <c:pt idx="76">
                  <c:v>6.2</c:v>
                </c:pt>
                <c:pt idx="77">
                  <c:v>6.1</c:v>
                </c:pt>
                <c:pt idx="78">
                  <c:v>6.1</c:v>
                </c:pt>
                <c:pt idx="79">
                  <c:v>6</c:v>
                </c:pt>
                <c:pt idx="80">
                  <c:v>5.9</c:v>
                </c:pt>
                <c:pt idx="81">
                  <c:v>5.7</c:v>
                </c:pt>
                <c:pt idx="82">
                  <c:v>5.5</c:v>
                </c:pt>
                <c:pt idx="83">
                  <c:v>5.3</c:v>
                </c:pt>
                <c:pt idx="84">
                  <c:v>5.0999999999999996</c:v>
                </c:pt>
                <c:pt idx="85">
                  <c:v>5</c:v>
                </c:pt>
                <c:pt idx="86">
                  <c:v>4.9000000000000004</c:v>
                </c:pt>
                <c:pt idx="87">
                  <c:v>4.9000000000000004</c:v>
                </c:pt>
                <c:pt idx="88">
                  <c:v>4.9000000000000004</c:v>
                </c:pt>
                <c:pt idx="89">
                  <c:v>4.9000000000000004</c:v>
                </c:pt>
                <c:pt idx="90">
                  <c:v>4.9000000000000004</c:v>
                </c:pt>
                <c:pt idx="91">
                  <c:v>4.8</c:v>
                </c:pt>
                <c:pt idx="92">
                  <c:v>4.7</c:v>
                </c:pt>
                <c:pt idx="93">
                  <c:v>4.5999999999999996</c:v>
                </c:pt>
                <c:pt idx="94">
                  <c:v>4.5</c:v>
                </c:pt>
                <c:pt idx="95">
                  <c:v>4.4000000000000004</c:v>
                </c:pt>
                <c:pt idx="96">
                  <c:v>4.0981574603908575</c:v>
                </c:pt>
                <c:pt idx="97">
                  <c:v>3.9272546025011028</c:v>
                </c:pt>
                <c:pt idx="98">
                  <c:v>3.8273002226769761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US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Sheet2!$A$2:$A$100</c:f>
              <c:numCache>
                <c:formatCode>General</c:formatCode>
                <c:ptCount val="99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2007</c:v>
                </c:pt>
                <c:pt idx="5">
                  <c:v>2007</c:v>
                </c:pt>
                <c:pt idx="6">
                  <c:v>2007</c:v>
                </c:pt>
                <c:pt idx="7">
                  <c:v>2007</c:v>
                </c:pt>
                <c:pt idx="8">
                  <c:v>2007</c:v>
                </c:pt>
                <c:pt idx="9">
                  <c:v>2007</c:v>
                </c:pt>
                <c:pt idx="10">
                  <c:v>2007</c:v>
                </c:pt>
                <c:pt idx="11">
                  <c:v>2007</c:v>
                </c:pt>
                <c:pt idx="12">
                  <c:v>2008</c:v>
                </c:pt>
                <c:pt idx="13">
                  <c:v>2008</c:v>
                </c:pt>
                <c:pt idx="14">
                  <c:v>2008</c:v>
                </c:pt>
                <c:pt idx="15">
                  <c:v>2008</c:v>
                </c:pt>
                <c:pt idx="16">
                  <c:v>2008</c:v>
                </c:pt>
                <c:pt idx="17">
                  <c:v>2008</c:v>
                </c:pt>
                <c:pt idx="18">
                  <c:v>2008</c:v>
                </c:pt>
                <c:pt idx="19">
                  <c:v>2008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2010</c:v>
                </c:pt>
                <c:pt idx="45">
                  <c:v>2010</c:v>
                </c:pt>
                <c:pt idx="46">
                  <c:v>2010</c:v>
                </c:pt>
                <c:pt idx="47">
                  <c:v>2010</c:v>
                </c:pt>
                <c:pt idx="48">
                  <c:v>2011</c:v>
                </c:pt>
                <c:pt idx="49">
                  <c:v>2011</c:v>
                </c:pt>
                <c:pt idx="50">
                  <c:v>2011</c:v>
                </c:pt>
                <c:pt idx="51">
                  <c:v>2011</c:v>
                </c:pt>
                <c:pt idx="52">
                  <c:v>2011</c:v>
                </c:pt>
                <c:pt idx="53">
                  <c:v>2011</c:v>
                </c:pt>
                <c:pt idx="54">
                  <c:v>2011</c:v>
                </c:pt>
                <c:pt idx="55">
                  <c:v>2011</c:v>
                </c:pt>
                <c:pt idx="56">
                  <c:v>2011</c:v>
                </c:pt>
                <c:pt idx="57">
                  <c:v>2011</c:v>
                </c:pt>
                <c:pt idx="58">
                  <c:v>2011</c:v>
                </c:pt>
                <c:pt idx="59">
                  <c:v>2011</c:v>
                </c:pt>
                <c:pt idx="60">
                  <c:v>2012</c:v>
                </c:pt>
                <c:pt idx="61">
                  <c:v>2012</c:v>
                </c:pt>
                <c:pt idx="62">
                  <c:v>2012</c:v>
                </c:pt>
                <c:pt idx="63">
                  <c:v>2012</c:v>
                </c:pt>
                <c:pt idx="64">
                  <c:v>2012</c:v>
                </c:pt>
                <c:pt idx="65">
                  <c:v>2012</c:v>
                </c:pt>
                <c:pt idx="66">
                  <c:v>2012</c:v>
                </c:pt>
                <c:pt idx="67">
                  <c:v>2012</c:v>
                </c:pt>
                <c:pt idx="68">
                  <c:v>2012</c:v>
                </c:pt>
                <c:pt idx="69">
                  <c:v>2012</c:v>
                </c:pt>
                <c:pt idx="70">
                  <c:v>2012</c:v>
                </c:pt>
                <c:pt idx="71">
                  <c:v>2012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  <c:pt idx="75">
                  <c:v>2013</c:v>
                </c:pt>
                <c:pt idx="76">
                  <c:v>2013</c:v>
                </c:pt>
                <c:pt idx="77">
                  <c:v>2013</c:v>
                </c:pt>
                <c:pt idx="78">
                  <c:v>2013</c:v>
                </c:pt>
                <c:pt idx="79">
                  <c:v>2013</c:v>
                </c:pt>
                <c:pt idx="80">
                  <c:v>2013</c:v>
                </c:pt>
                <c:pt idx="81">
                  <c:v>2013</c:v>
                </c:pt>
                <c:pt idx="82">
                  <c:v>2013</c:v>
                </c:pt>
                <c:pt idx="83">
                  <c:v>2013</c:v>
                </c:pt>
                <c:pt idx="84">
                  <c:v>2014</c:v>
                </c:pt>
                <c:pt idx="85">
                  <c:v>2014</c:v>
                </c:pt>
                <c:pt idx="86">
                  <c:v>2014</c:v>
                </c:pt>
                <c:pt idx="87">
                  <c:v>2014</c:v>
                </c:pt>
                <c:pt idx="88">
                  <c:v>2014</c:v>
                </c:pt>
                <c:pt idx="89">
                  <c:v>2014</c:v>
                </c:pt>
                <c:pt idx="90">
                  <c:v>2014</c:v>
                </c:pt>
                <c:pt idx="91">
                  <c:v>2014</c:v>
                </c:pt>
                <c:pt idx="92">
                  <c:v>2014</c:v>
                </c:pt>
                <c:pt idx="93">
                  <c:v>2014</c:v>
                </c:pt>
                <c:pt idx="94">
                  <c:v>2014</c:v>
                </c:pt>
                <c:pt idx="95">
                  <c:v>2014</c:v>
                </c:pt>
                <c:pt idx="96">
                  <c:v>2015</c:v>
                </c:pt>
                <c:pt idx="97">
                  <c:v>2015</c:v>
                </c:pt>
                <c:pt idx="98">
                  <c:v>2015</c:v>
                </c:pt>
              </c:numCache>
            </c:numRef>
          </c:cat>
          <c:val>
            <c:numRef>
              <c:f>Sheet2!$E$2:$E$100</c:f>
              <c:numCache>
                <c:formatCode>General</c:formatCode>
                <c:ptCount val="99"/>
                <c:pt idx="0">
                  <c:v>4.5999999999999996</c:v>
                </c:pt>
                <c:pt idx="1">
                  <c:v>4.5</c:v>
                </c:pt>
                <c:pt idx="2">
                  <c:v>4.4000000000000004</c:v>
                </c:pt>
                <c:pt idx="3">
                  <c:v>4.5</c:v>
                </c:pt>
                <c:pt idx="4">
                  <c:v>4.4000000000000004</c:v>
                </c:pt>
                <c:pt idx="5">
                  <c:v>4.5999999999999996</c:v>
                </c:pt>
                <c:pt idx="6">
                  <c:v>4.7</c:v>
                </c:pt>
                <c:pt idx="7">
                  <c:v>4.5999999999999996</c:v>
                </c:pt>
                <c:pt idx="8">
                  <c:v>4.7</c:v>
                </c:pt>
                <c:pt idx="9">
                  <c:v>4.7</c:v>
                </c:pt>
                <c:pt idx="10">
                  <c:v>4.7</c:v>
                </c:pt>
                <c:pt idx="11">
                  <c:v>5</c:v>
                </c:pt>
                <c:pt idx="12">
                  <c:v>5</c:v>
                </c:pt>
                <c:pt idx="13">
                  <c:v>4.9000000000000004</c:v>
                </c:pt>
                <c:pt idx="14">
                  <c:v>5.0999999999999996</c:v>
                </c:pt>
                <c:pt idx="15">
                  <c:v>5</c:v>
                </c:pt>
                <c:pt idx="16">
                  <c:v>5.4</c:v>
                </c:pt>
                <c:pt idx="17">
                  <c:v>5.6</c:v>
                </c:pt>
                <c:pt idx="18">
                  <c:v>5.8</c:v>
                </c:pt>
                <c:pt idx="19">
                  <c:v>6.1</c:v>
                </c:pt>
                <c:pt idx="20">
                  <c:v>6.1</c:v>
                </c:pt>
                <c:pt idx="21">
                  <c:v>6.5</c:v>
                </c:pt>
                <c:pt idx="22">
                  <c:v>6.8</c:v>
                </c:pt>
                <c:pt idx="23">
                  <c:v>7.3</c:v>
                </c:pt>
                <c:pt idx="24">
                  <c:v>7.8</c:v>
                </c:pt>
                <c:pt idx="25">
                  <c:v>8.3000000000000007</c:v>
                </c:pt>
                <c:pt idx="26">
                  <c:v>8.6999999999999993</c:v>
                </c:pt>
                <c:pt idx="27">
                  <c:v>9</c:v>
                </c:pt>
                <c:pt idx="28">
                  <c:v>9.4</c:v>
                </c:pt>
                <c:pt idx="29">
                  <c:v>9.5</c:v>
                </c:pt>
                <c:pt idx="30">
                  <c:v>9.5</c:v>
                </c:pt>
                <c:pt idx="31">
                  <c:v>9.6</c:v>
                </c:pt>
                <c:pt idx="32">
                  <c:v>9.8000000000000007</c:v>
                </c:pt>
                <c:pt idx="33">
                  <c:v>10</c:v>
                </c:pt>
                <c:pt idx="34">
                  <c:v>9.9</c:v>
                </c:pt>
                <c:pt idx="35">
                  <c:v>9.9</c:v>
                </c:pt>
                <c:pt idx="36">
                  <c:v>9.8000000000000007</c:v>
                </c:pt>
                <c:pt idx="37">
                  <c:v>9.8000000000000007</c:v>
                </c:pt>
                <c:pt idx="38">
                  <c:v>9.9</c:v>
                </c:pt>
                <c:pt idx="39">
                  <c:v>9.9</c:v>
                </c:pt>
                <c:pt idx="40">
                  <c:v>9.6</c:v>
                </c:pt>
                <c:pt idx="41">
                  <c:v>9.4</c:v>
                </c:pt>
                <c:pt idx="42">
                  <c:v>9.4</c:v>
                </c:pt>
                <c:pt idx="43">
                  <c:v>9.5</c:v>
                </c:pt>
                <c:pt idx="44">
                  <c:v>9.5</c:v>
                </c:pt>
                <c:pt idx="45">
                  <c:v>9.4</c:v>
                </c:pt>
                <c:pt idx="46">
                  <c:v>9.8000000000000007</c:v>
                </c:pt>
                <c:pt idx="47">
                  <c:v>9.3000000000000007</c:v>
                </c:pt>
                <c:pt idx="48">
                  <c:v>9.1999999999999993</c:v>
                </c:pt>
                <c:pt idx="49">
                  <c:v>9</c:v>
                </c:pt>
                <c:pt idx="50">
                  <c:v>9</c:v>
                </c:pt>
                <c:pt idx="51">
                  <c:v>9.1</c:v>
                </c:pt>
                <c:pt idx="52">
                  <c:v>9</c:v>
                </c:pt>
                <c:pt idx="53">
                  <c:v>9.1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8.8000000000000007</c:v>
                </c:pt>
                <c:pt idx="58">
                  <c:v>8.6</c:v>
                </c:pt>
                <c:pt idx="59">
                  <c:v>8.5</c:v>
                </c:pt>
                <c:pt idx="60">
                  <c:v>8.3000000000000007</c:v>
                </c:pt>
                <c:pt idx="61">
                  <c:v>8.3000000000000007</c:v>
                </c:pt>
                <c:pt idx="62">
                  <c:v>8.1999999999999993</c:v>
                </c:pt>
                <c:pt idx="63">
                  <c:v>8.1999999999999993</c:v>
                </c:pt>
                <c:pt idx="64">
                  <c:v>8.1999999999999993</c:v>
                </c:pt>
                <c:pt idx="65">
                  <c:v>8.1999999999999993</c:v>
                </c:pt>
                <c:pt idx="66">
                  <c:v>8.1999999999999993</c:v>
                </c:pt>
                <c:pt idx="67">
                  <c:v>8</c:v>
                </c:pt>
                <c:pt idx="68">
                  <c:v>7.8</c:v>
                </c:pt>
                <c:pt idx="69">
                  <c:v>7.8</c:v>
                </c:pt>
                <c:pt idx="70">
                  <c:v>7.7</c:v>
                </c:pt>
                <c:pt idx="71">
                  <c:v>7.9</c:v>
                </c:pt>
                <c:pt idx="72">
                  <c:v>8</c:v>
                </c:pt>
                <c:pt idx="73">
                  <c:v>7.7</c:v>
                </c:pt>
                <c:pt idx="74">
                  <c:v>7.5</c:v>
                </c:pt>
                <c:pt idx="75">
                  <c:v>7.6</c:v>
                </c:pt>
                <c:pt idx="76">
                  <c:v>7.5</c:v>
                </c:pt>
                <c:pt idx="77">
                  <c:v>7.5</c:v>
                </c:pt>
                <c:pt idx="78">
                  <c:v>7.3</c:v>
                </c:pt>
                <c:pt idx="79">
                  <c:v>7.2</c:v>
                </c:pt>
                <c:pt idx="80">
                  <c:v>7.2</c:v>
                </c:pt>
                <c:pt idx="81">
                  <c:v>7.2</c:v>
                </c:pt>
                <c:pt idx="82">
                  <c:v>7</c:v>
                </c:pt>
                <c:pt idx="83">
                  <c:v>6.7</c:v>
                </c:pt>
                <c:pt idx="84">
                  <c:v>6.6</c:v>
                </c:pt>
                <c:pt idx="85">
                  <c:v>6.7</c:v>
                </c:pt>
                <c:pt idx="86">
                  <c:v>6.6</c:v>
                </c:pt>
                <c:pt idx="87">
                  <c:v>6.2</c:v>
                </c:pt>
                <c:pt idx="88">
                  <c:v>6.3</c:v>
                </c:pt>
                <c:pt idx="89">
                  <c:v>6.1</c:v>
                </c:pt>
                <c:pt idx="90">
                  <c:v>6.2</c:v>
                </c:pt>
                <c:pt idx="91">
                  <c:v>6.1</c:v>
                </c:pt>
                <c:pt idx="92">
                  <c:v>5.9</c:v>
                </c:pt>
                <c:pt idx="93">
                  <c:v>5.7</c:v>
                </c:pt>
                <c:pt idx="94">
                  <c:v>5.8</c:v>
                </c:pt>
                <c:pt idx="95">
                  <c:v>5.6</c:v>
                </c:pt>
                <c:pt idx="96">
                  <c:v>5.7</c:v>
                </c:pt>
                <c:pt idx="97">
                  <c:v>5.5</c:v>
                </c:pt>
                <c:pt idx="98">
                  <c:v>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088648"/>
        <c:axId val="284097272"/>
      </c:lineChart>
      <c:catAx>
        <c:axId val="284088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09727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8409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08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98166743019117"/>
          <c:y val="8.3526074901776326E-2"/>
          <c:w val="0.25492555281338064"/>
          <c:h val="5.4569001606486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000" dirty="0"/>
              <a:t>Teton </a:t>
            </a:r>
            <a:r>
              <a:rPr lang="en-US" sz="3000" dirty="0" smtClean="0"/>
              <a:t>County</a:t>
            </a:r>
            <a:endParaRPr lang="en-US" sz="3000" dirty="0"/>
          </a:p>
        </c:rich>
      </c:tx>
      <c:layout>
        <c:manualLayout>
          <c:xMode val="edge"/>
          <c:yMode val="edge"/>
          <c:x val="0.38198600174978126"/>
          <c:y val="1.3629754444526601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824146981627293E-2"/>
          <c:y val="0.12761793508493247"/>
          <c:w val="0.92067585301837274"/>
          <c:h val="0.6915119522951324"/>
        </c:manualLayout>
      </c:layout>
      <c:barChart>
        <c:barDir val="col"/>
        <c:grouping val="clustered"/>
        <c:varyColors val="0"/>
        <c:ser>
          <c:idx val="0"/>
          <c:order val="0"/>
          <c:tx>
            <c:v>2007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Sheet1!$A$4:$A$18</c:f>
              <c:strCache>
                <c:ptCount val="15"/>
                <c:pt idx="0">
                  <c:v>Agriculture…</c:v>
                </c:pt>
                <c:pt idx="1">
                  <c:v>Utilities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&amp; Trade</c:v>
                </c:pt>
                <c:pt idx="6">
                  <c:v>Transportation…</c:v>
                </c:pt>
                <c:pt idx="7">
                  <c:v>Information</c:v>
                </c:pt>
                <c:pt idx="8">
                  <c:v>Finance &amp;…</c:v>
                </c:pt>
                <c:pt idx="9">
                  <c:v>Real Estate &amp;…</c:v>
                </c:pt>
                <c:pt idx="10">
                  <c:v>Professional Sci…</c:v>
                </c:pt>
                <c:pt idx="11">
                  <c:v>Administrative …</c:v>
                </c:pt>
                <c:pt idx="12">
                  <c:v>Education</c:v>
                </c:pt>
                <c:pt idx="13">
                  <c:v>Health Care</c:v>
                </c:pt>
                <c:pt idx="14">
                  <c:v>Leisure &amp; Hos…</c:v>
                </c:pt>
              </c:strCache>
            </c:strRef>
          </c:cat>
          <c:val>
            <c:numRef>
              <c:f>Sheet1!$B$4:$B$18</c:f>
              <c:numCache>
                <c:formatCode>General</c:formatCode>
                <c:ptCount val="15"/>
                <c:pt idx="0">
                  <c:v>112</c:v>
                </c:pt>
                <c:pt idx="1">
                  <c:v>17</c:v>
                </c:pt>
                <c:pt idx="2">
                  <c:v>718</c:v>
                </c:pt>
                <c:pt idx="3">
                  <c:v>148</c:v>
                </c:pt>
                <c:pt idx="4">
                  <c:v>80</c:v>
                </c:pt>
                <c:pt idx="5">
                  <c:v>356</c:v>
                </c:pt>
                <c:pt idx="6">
                  <c:v>76</c:v>
                </c:pt>
                <c:pt idx="7">
                  <c:v>62</c:v>
                </c:pt>
                <c:pt idx="8">
                  <c:v>93</c:v>
                </c:pt>
                <c:pt idx="9">
                  <c:v>76</c:v>
                </c:pt>
                <c:pt idx="10">
                  <c:v>248</c:v>
                </c:pt>
                <c:pt idx="11">
                  <c:v>256</c:v>
                </c:pt>
                <c:pt idx="12">
                  <c:v>205</c:v>
                </c:pt>
                <c:pt idx="13">
                  <c:v>306</c:v>
                </c:pt>
                <c:pt idx="14">
                  <c:v>483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Sheet1!$A$4:$A$18</c:f>
              <c:strCache>
                <c:ptCount val="15"/>
                <c:pt idx="0">
                  <c:v>Agriculture…</c:v>
                </c:pt>
                <c:pt idx="1">
                  <c:v>Utilities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&amp; Trade</c:v>
                </c:pt>
                <c:pt idx="6">
                  <c:v>Transportation…</c:v>
                </c:pt>
                <c:pt idx="7">
                  <c:v>Information</c:v>
                </c:pt>
                <c:pt idx="8">
                  <c:v>Finance &amp;…</c:v>
                </c:pt>
                <c:pt idx="9">
                  <c:v>Real Estate &amp;…</c:v>
                </c:pt>
                <c:pt idx="10">
                  <c:v>Professional Sci…</c:v>
                </c:pt>
                <c:pt idx="11">
                  <c:v>Administrative …</c:v>
                </c:pt>
                <c:pt idx="12">
                  <c:v>Education</c:v>
                </c:pt>
                <c:pt idx="13">
                  <c:v>Health Care</c:v>
                </c:pt>
                <c:pt idx="14">
                  <c:v>Leisure &amp; Hos…</c:v>
                </c:pt>
              </c:strCache>
            </c:strRef>
          </c:cat>
          <c:val>
            <c:numRef>
              <c:f>Sheet1!$C$4:$C$18</c:f>
              <c:numCache>
                <c:formatCode>General</c:formatCode>
                <c:ptCount val="15"/>
                <c:pt idx="0">
                  <c:v>133</c:v>
                </c:pt>
                <c:pt idx="1">
                  <c:v>11</c:v>
                </c:pt>
                <c:pt idx="2">
                  <c:v>225</c:v>
                </c:pt>
                <c:pt idx="3">
                  <c:v>94</c:v>
                </c:pt>
                <c:pt idx="4">
                  <c:v>55</c:v>
                </c:pt>
                <c:pt idx="5">
                  <c:v>328</c:v>
                </c:pt>
                <c:pt idx="6">
                  <c:v>78</c:v>
                </c:pt>
                <c:pt idx="7">
                  <c:v>54</c:v>
                </c:pt>
                <c:pt idx="8">
                  <c:v>47</c:v>
                </c:pt>
                <c:pt idx="9">
                  <c:v>71</c:v>
                </c:pt>
                <c:pt idx="10">
                  <c:v>89</c:v>
                </c:pt>
                <c:pt idx="11">
                  <c:v>236</c:v>
                </c:pt>
                <c:pt idx="12">
                  <c:v>248</c:v>
                </c:pt>
                <c:pt idx="13">
                  <c:v>243</c:v>
                </c:pt>
                <c:pt idx="14">
                  <c:v>524</c:v>
                </c:pt>
              </c:numCache>
            </c:numRef>
          </c:val>
        </c:ser>
        <c:ser>
          <c:idx val="2"/>
          <c:order val="2"/>
          <c:tx>
            <c:v>2014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Sheet1!$A$4:$A$18</c:f>
              <c:strCache>
                <c:ptCount val="15"/>
                <c:pt idx="0">
                  <c:v>Agriculture…</c:v>
                </c:pt>
                <c:pt idx="1">
                  <c:v>Utilities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&amp; Trade</c:v>
                </c:pt>
                <c:pt idx="6">
                  <c:v>Transportation…</c:v>
                </c:pt>
                <c:pt idx="7">
                  <c:v>Information</c:v>
                </c:pt>
                <c:pt idx="8">
                  <c:v>Finance &amp;…</c:v>
                </c:pt>
                <c:pt idx="9">
                  <c:v>Real Estate &amp;…</c:v>
                </c:pt>
                <c:pt idx="10">
                  <c:v>Professional Sci…</c:v>
                </c:pt>
                <c:pt idx="11">
                  <c:v>Administrative …</c:v>
                </c:pt>
                <c:pt idx="12">
                  <c:v>Education</c:v>
                </c:pt>
                <c:pt idx="13">
                  <c:v>Health Care</c:v>
                </c:pt>
                <c:pt idx="14">
                  <c:v>Leisure &amp; Hos…</c:v>
                </c:pt>
              </c:strCache>
            </c:strRef>
          </c:cat>
          <c:val>
            <c:numRef>
              <c:f>Sheet1!$D$4:$D$18</c:f>
              <c:numCache>
                <c:formatCode>General</c:formatCode>
                <c:ptCount val="15"/>
                <c:pt idx="0">
                  <c:v>131</c:v>
                </c:pt>
                <c:pt idx="1">
                  <c:v>7</c:v>
                </c:pt>
                <c:pt idx="2">
                  <c:v>297</c:v>
                </c:pt>
                <c:pt idx="3">
                  <c:v>93</c:v>
                </c:pt>
                <c:pt idx="4">
                  <c:v>65</c:v>
                </c:pt>
                <c:pt idx="5">
                  <c:v>328</c:v>
                </c:pt>
                <c:pt idx="6">
                  <c:v>75</c:v>
                </c:pt>
                <c:pt idx="7">
                  <c:v>52</c:v>
                </c:pt>
                <c:pt idx="8">
                  <c:v>46</c:v>
                </c:pt>
                <c:pt idx="9">
                  <c:v>66</c:v>
                </c:pt>
                <c:pt idx="10">
                  <c:v>125</c:v>
                </c:pt>
                <c:pt idx="11">
                  <c:v>222</c:v>
                </c:pt>
                <c:pt idx="12">
                  <c:v>251</c:v>
                </c:pt>
                <c:pt idx="13">
                  <c:v>248</c:v>
                </c:pt>
                <c:pt idx="14">
                  <c:v>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4089824"/>
        <c:axId val="284092960"/>
      </c:barChart>
      <c:catAx>
        <c:axId val="2840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092960"/>
        <c:crosses val="autoZero"/>
        <c:auto val="1"/>
        <c:lblAlgn val="ctr"/>
        <c:lblOffset val="100"/>
        <c:noMultiLvlLbl val="0"/>
      </c:catAx>
      <c:valAx>
        <c:axId val="28409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0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22244094488186"/>
          <c:y val="7.0159433598289703E-2"/>
          <c:w val="0.31264479440069992"/>
          <c:h val="6.986939242371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BB9997-B608-48B3-8021-768AA307921F}" type="datetimeFigureOut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28974B-6D9C-4F56-BF49-87B4F22DD1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94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C9E3E2-F6FC-4D02-9132-E92A2DA97AF5}" type="datetimeFigureOut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4050"/>
            <a:ext cx="5608320" cy="422910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ADBA24-4710-4EAF-9310-F1A2453367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9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94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1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52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8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1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4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9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7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7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8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5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BA24-4710-4EAF-9310-F1A2453367C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7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DEC7EE2-875A-4DDA-A287-024B714FC970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C548-6435-43BD-9F50-78C7360F0358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2E2D-AFC1-42D5-897E-3276A6E24140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2511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F99D-057A-49F1-BBCD-961F824C2FF9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62ED-C7BA-420D-9527-264A8A466E8E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FFF-1623-497C-B0B1-86A03D9BD165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CDABB4-0CFD-47F5-8120-EBAB5353B2F0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D27AD7-376C-44EF-B3ED-FA0E2A615140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98B0-486A-40B3-B917-F40A75D72AA5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5CBD-7771-4A53-813E-223126780665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CBFE-619C-4F77-B3A5-70D4B06154C9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A5512D9-1E25-4B71-BB92-444391313A78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A403118-DFBD-4EC8-9542-92A0D509F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5410200" cy="43714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prstClr val="white"/>
                </a:solidFill>
                <a:latin typeface="Rockwell" pitchFamily="18" charset="0"/>
                <a:ea typeface="+mj-ea"/>
                <a:cs typeface="+mj-cs"/>
              </a:rPr>
              <a:t>Economic expansion?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55333"/>
            <a:ext cx="9144000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Population Trends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7" y="1447800"/>
            <a:ext cx="8077199" cy="5105400"/>
          </a:xfrm>
        </p:spPr>
      </p:pic>
    </p:spTree>
    <p:extLst>
      <p:ext uri="{BB962C8B-B14F-4D97-AF65-F5344CB8AC3E}">
        <p14:creationId xmlns:p14="http://schemas.microsoft.com/office/powerpoint/2010/main" val="25063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55333"/>
            <a:ext cx="9144000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Population Trends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01025" cy="4953000"/>
          </a:xfrm>
        </p:spPr>
      </p:pic>
    </p:spTree>
    <p:extLst>
      <p:ext uri="{BB962C8B-B14F-4D97-AF65-F5344CB8AC3E}">
        <p14:creationId xmlns:p14="http://schemas.microsoft.com/office/powerpoint/2010/main" val="17186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55333"/>
            <a:ext cx="9144000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Population Trends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01025" cy="4953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010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55333"/>
            <a:ext cx="9144000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Population Trends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01025" cy="4953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01025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24000"/>
            <a:ext cx="820102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55333"/>
            <a:ext cx="9144000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Population Trends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01025" cy="4953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01025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24000"/>
            <a:ext cx="8201024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24000"/>
            <a:ext cx="820102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Challenge: Labor Supply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367125"/>
            <a:ext cx="9144000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424666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90" y="2244666"/>
            <a:ext cx="3076036" cy="2727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218" y="2244666"/>
            <a:ext cx="1769517" cy="16857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831834" y="2836536"/>
            <a:ext cx="18858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Projections data</a:t>
            </a:r>
            <a:r>
              <a:rPr lang="en-US" sz="1350" b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770" y="3498357"/>
            <a:ext cx="1633492" cy="141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4379147" y="4037309"/>
            <a:ext cx="31351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Labor Market Information: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702" y="4777604"/>
            <a:ext cx="1402574" cy="115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3492703" y="5194907"/>
            <a:ext cx="21991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Career Information: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1830" y="1609688"/>
            <a:ext cx="652617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chemeClr val="bg1"/>
                </a:solidFill>
              </a:rPr>
              <a:t>Visit </a:t>
            </a:r>
            <a:r>
              <a:rPr lang="en-US" sz="1950" b="1" i="1" dirty="0">
                <a:solidFill>
                  <a:schemeClr val="bg1"/>
                </a:solidFill>
              </a:rPr>
              <a:t>labor.Idaho.gov </a:t>
            </a:r>
            <a:r>
              <a:rPr lang="en-US" sz="1950" b="1" dirty="0">
                <a:solidFill>
                  <a:schemeClr val="bg1"/>
                </a:solidFill>
              </a:rPr>
              <a:t>for Idaho’s best source for:</a:t>
            </a:r>
          </a:p>
        </p:txBody>
      </p:sp>
    </p:spTree>
    <p:extLst>
      <p:ext uri="{BB962C8B-B14F-4D97-AF65-F5344CB8AC3E}">
        <p14:creationId xmlns:p14="http://schemas.microsoft.com/office/powerpoint/2010/main" val="42185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On-the-Job Training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1816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Money back in your pocket.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 descr="money in po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114800"/>
            <a:ext cx="3556000" cy="2667000"/>
          </a:xfrm>
          <a:prstGeom prst="rect">
            <a:avLst/>
          </a:prstGeom>
        </p:spPr>
      </p:pic>
      <p:pic>
        <p:nvPicPr>
          <p:cNvPr id="6" name="Picture 5" descr="Idahoblack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19800"/>
            <a:ext cx="1793240" cy="6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What is On-the-Job Training?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600" dirty="0" smtClean="0">
                <a:latin typeface="+mj-lt"/>
              </a:rPr>
              <a:t>Funds to offset training costs</a:t>
            </a:r>
            <a:r>
              <a:rPr lang="en-US" sz="3200" dirty="0" smtClean="0">
                <a:latin typeface="+mj-lt"/>
              </a:rPr>
              <a:t>	</a:t>
            </a:r>
          </a:p>
          <a:p>
            <a:pPr>
              <a:spcAft>
                <a:spcPts val="1800"/>
              </a:spcAft>
            </a:pPr>
            <a:r>
              <a:rPr lang="en-US" sz="3600" dirty="0" smtClean="0">
                <a:latin typeface="+mj-lt"/>
              </a:rPr>
              <a:t>An opportunity to train employees your way</a:t>
            </a:r>
          </a:p>
          <a:p>
            <a:pPr>
              <a:spcAft>
                <a:spcPts val="1800"/>
              </a:spcAft>
            </a:pPr>
            <a:r>
              <a:rPr lang="en-US" sz="3600" dirty="0" smtClean="0">
                <a:latin typeface="+mj-lt"/>
              </a:rPr>
              <a:t>An investment in your company</a:t>
            </a:r>
          </a:p>
          <a:p>
            <a:pPr>
              <a:spcAft>
                <a:spcPts val="1800"/>
              </a:spcAft>
            </a:pPr>
            <a:endParaRPr lang="en-US" dirty="0">
              <a:latin typeface="+mj-lt"/>
            </a:endParaRPr>
          </a:p>
        </p:txBody>
      </p:sp>
      <p:pic>
        <p:nvPicPr>
          <p:cNvPr id="4" name="Picture 3" descr="Idahoblack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39135"/>
            <a:ext cx="1793240" cy="6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How Does it Work?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689893"/>
            <a:ext cx="52578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Qualifying business hires eligible applicant.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latin typeface="+mj-lt"/>
              </a:rPr>
              <a:t>Contract must be in place prior to first day of work.</a:t>
            </a:r>
            <a:endParaRPr lang="en-US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671093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Employee is trained on the job.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76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+mj-lt"/>
              </a:rPr>
              <a:t>Employer submits invoice and receives payment within two to three weeks.  </a:t>
            </a:r>
            <a:endParaRPr lang="en-US" sz="2000" dirty="0">
              <a:latin typeface="+mj-lt"/>
            </a:endParaRPr>
          </a:p>
        </p:txBody>
      </p:sp>
      <p:pic>
        <p:nvPicPr>
          <p:cNvPr id="6146" name="Picture 2" descr="http://yourlifeworks.9msn.com.au/img/beprepared/joboffer_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1600200" cy="1461293"/>
          </a:xfrm>
          <a:prstGeom prst="rect">
            <a:avLst/>
          </a:prstGeom>
          <a:noFill/>
        </p:spPr>
      </p:pic>
      <p:pic>
        <p:nvPicPr>
          <p:cNvPr id="6148" name="Picture 4" descr="http://d2eosjbgw49cu5.cloudfront.net/soxfirst.com/imgname--is_manufacturing_dead---50226711--manufa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56693"/>
            <a:ext cx="1668318" cy="1835150"/>
          </a:xfrm>
          <a:prstGeom prst="rect">
            <a:avLst/>
          </a:prstGeom>
          <a:noFill/>
        </p:spPr>
      </p:pic>
      <p:pic>
        <p:nvPicPr>
          <p:cNvPr id="6150" name="Picture 6" descr="http://www.8000credit.org/wp-content/uploads/2009/02/stimu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61693"/>
            <a:ext cx="2076461" cy="1279525"/>
          </a:xfrm>
          <a:prstGeom prst="rect">
            <a:avLst/>
          </a:prstGeom>
          <a:noFill/>
        </p:spPr>
      </p:pic>
      <p:pic>
        <p:nvPicPr>
          <p:cNvPr id="11" name="Picture 10" descr="Idahoblack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939135"/>
            <a:ext cx="1793240" cy="6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Then &amp;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6858" y="5156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u="sng" dirty="0" smtClean="0">
                <a:latin typeface="Rockwell" pitchFamily="18" charset="0"/>
              </a:rPr>
              <a:t>March </a:t>
            </a:r>
            <a:r>
              <a:rPr lang="en-US" u="sng" dirty="0">
                <a:latin typeface="Rockwell" pitchFamily="18" charset="0"/>
              </a:rPr>
              <a:t>2007</a:t>
            </a:r>
          </a:p>
          <a:p>
            <a:pPr algn="ctr"/>
            <a:r>
              <a:rPr lang="en-US" dirty="0" smtClean="0">
                <a:latin typeface="Rockwell" pitchFamily="18" charset="0"/>
              </a:rPr>
              <a:t>Teton County: 2.6%</a:t>
            </a:r>
          </a:p>
          <a:p>
            <a:pPr algn="ctr"/>
            <a:r>
              <a:rPr lang="en-US" dirty="0" smtClean="0">
                <a:latin typeface="Rockwell" pitchFamily="18" charset="0"/>
              </a:rPr>
              <a:t>Idaho</a:t>
            </a:r>
            <a:r>
              <a:rPr lang="en-US" dirty="0">
                <a:latin typeface="Rockwell" pitchFamily="18" charset="0"/>
              </a:rPr>
              <a:t>: </a:t>
            </a:r>
            <a:r>
              <a:rPr lang="en-US" dirty="0" smtClean="0">
                <a:latin typeface="Rockwell" pitchFamily="18" charset="0"/>
              </a:rPr>
              <a:t>2.9 </a:t>
            </a:r>
            <a:r>
              <a:rPr lang="en-US" dirty="0">
                <a:latin typeface="Rockwell" pitchFamily="18" charset="0"/>
              </a:rPr>
              <a:t>%</a:t>
            </a:r>
          </a:p>
          <a:p>
            <a:pPr algn="ctr"/>
            <a:r>
              <a:rPr lang="en-US" dirty="0">
                <a:latin typeface="Rockwell" pitchFamily="18" charset="0"/>
              </a:rPr>
              <a:t>United States: </a:t>
            </a:r>
            <a:r>
              <a:rPr lang="en-US" dirty="0" smtClean="0">
                <a:latin typeface="Rockwell" pitchFamily="18" charset="0"/>
              </a:rPr>
              <a:t>4.4%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0628" y="51665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u="sng" dirty="0" smtClean="0">
                <a:latin typeface="Rockwell" pitchFamily="18" charset="0"/>
              </a:rPr>
              <a:t>March 2015</a:t>
            </a:r>
          </a:p>
          <a:p>
            <a:pPr algn="ctr"/>
            <a:r>
              <a:rPr lang="en-US" dirty="0" smtClean="0">
                <a:latin typeface="Rockwell" pitchFamily="18" charset="0"/>
              </a:rPr>
              <a:t>Teton County: 3.2%</a:t>
            </a:r>
          </a:p>
          <a:p>
            <a:pPr algn="ctr"/>
            <a:r>
              <a:rPr lang="en-US" dirty="0" smtClean="0">
                <a:latin typeface="Rockwell" pitchFamily="18" charset="0"/>
              </a:rPr>
              <a:t>Idaho</a:t>
            </a:r>
            <a:r>
              <a:rPr lang="en-US" dirty="0">
                <a:latin typeface="Rockwell" pitchFamily="18" charset="0"/>
              </a:rPr>
              <a:t>: </a:t>
            </a:r>
            <a:r>
              <a:rPr lang="en-US" dirty="0" smtClean="0">
                <a:latin typeface="Rockwell" pitchFamily="18" charset="0"/>
              </a:rPr>
              <a:t>3.8 </a:t>
            </a:r>
            <a:r>
              <a:rPr lang="en-US" dirty="0">
                <a:latin typeface="Rockwell" pitchFamily="18" charset="0"/>
              </a:rPr>
              <a:t>%</a:t>
            </a:r>
          </a:p>
          <a:p>
            <a:pPr algn="ctr"/>
            <a:r>
              <a:rPr lang="en-US" dirty="0">
                <a:latin typeface="Rockwell" pitchFamily="18" charset="0"/>
              </a:rPr>
              <a:t>United States: </a:t>
            </a:r>
            <a:r>
              <a:rPr lang="en-US" dirty="0" smtClean="0">
                <a:latin typeface="Rockwell" pitchFamily="18" charset="0"/>
              </a:rPr>
              <a:t>5.5%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prstClr val="white"/>
                </a:solidFill>
                <a:latin typeface="Rockwell" pitchFamily="18" charset="0"/>
                <a:ea typeface="+mj-ea"/>
                <a:cs typeface="+mj-cs"/>
              </a:rPr>
              <a:t>Then &amp; Now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41665" y="1405959"/>
            <a:ext cx="3209925" cy="3699442"/>
            <a:chOff x="0" y="0"/>
            <a:chExt cx="3209925" cy="38385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09925" cy="38385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650" y="19050"/>
              <a:ext cx="1276350" cy="15430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69752" y="1405954"/>
            <a:ext cx="3190875" cy="3760561"/>
            <a:chOff x="0" y="0"/>
            <a:chExt cx="3190875" cy="38576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90875" cy="38576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025" y="0"/>
              <a:ext cx="1266825" cy="147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9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Who Can I Hire?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7338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3200" dirty="0" smtClean="0">
                <a:latin typeface="+mj-lt"/>
              </a:rPr>
              <a:t>Applicants who are pre-screened by our office and referred to you.</a:t>
            </a:r>
          </a:p>
          <a:p>
            <a:pPr algn="ctr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OR</a:t>
            </a:r>
          </a:p>
          <a:p>
            <a:pPr>
              <a:lnSpc>
                <a:spcPts val="4500"/>
              </a:lnSpc>
            </a:pPr>
            <a:r>
              <a:rPr lang="en-US" sz="3200" dirty="0" smtClean="0">
                <a:latin typeface="+mj-lt"/>
              </a:rPr>
              <a:t>Applicants you send to us to screen. We notify you if they qualify.</a:t>
            </a:r>
          </a:p>
          <a:p>
            <a:pPr>
              <a:lnSpc>
                <a:spcPts val="4500"/>
              </a:lnSpc>
              <a:buNone/>
            </a:pPr>
            <a:endParaRPr lang="en-US" dirty="0" smtClean="0"/>
          </a:p>
          <a:p>
            <a:pPr>
              <a:lnSpc>
                <a:spcPts val="4500"/>
              </a:lnSpc>
              <a:buNone/>
            </a:pPr>
            <a:endParaRPr lang="en-US" dirty="0" smtClean="0"/>
          </a:p>
          <a:p>
            <a:pPr>
              <a:lnSpc>
                <a:spcPts val="4500"/>
              </a:lnSpc>
              <a:buNone/>
            </a:pPr>
            <a:endParaRPr lang="en-US" dirty="0" smtClean="0"/>
          </a:p>
          <a:p>
            <a:pPr>
              <a:lnSpc>
                <a:spcPts val="4500"/>
              </a:lnSpc>
            </a:pPr>
            <a:endParaRPr lang="en-US" dirty="0" smtClean="0"/>
          </a:p>
          <a:p>
            <a:pPr>
              <a:lnSpc>
                <a:spcPts val="4500"/>
              </a:lnSpc>
            </a:pPr>
            <a:endParaRPr lang="en-US" dirty="0"/>
          </a:p>
        </p:txBody>
      </p:sp>
      <p:pic>
        <p:nvPicPr>
          <p:cNvPr id="4" name="Picture 3" descr="Idahoblack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939135"/>
            <a:ext cx="1793240" cy="6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How Long to Set it Up?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spcAft>
                <a:spcPts val="1800"/>
              </a:spcAft>
            </a:pPr>
            <a:r>
              <a:rPr lang="en-US" sz="3600" dirty="0" smtClean="0">
                <a:latin typeface="+mj-lt"/>
              </a:rPr>
              <a:t>Within one week depending on response rates</a:t>
            </a:r>
          </a:p>
          <a:p>
            <a:pPr>
              <a:lnSpc>
                <a:spcPts val="4500"/>
              </a:lnSpc>
            </a:pPr>
            <a:r>
              <a:rPr lang="en-US" sz="3600" dirty="0" smtClean="0">
                <a:latin typeface="+mj-lt"/>
              </a:rPr>
              <a:t>Set up must take place prior to employee’s first day of work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 descr="Idahoblack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39135"/>
            <a:ext cx="1793240" cy="6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772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Businesses May Qualify if…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The job opening is year-round and full-time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They have low employee turnover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The hourly wage is $10/hour or higher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The company realizes the benefit of investing in hands-on employee training</a:t>
            </a:r>
          </a:p>
        </p:txBody>
      </p:sp>
      <p:pic>
        <p:nvPicPr>
          <p:cNvPr id="4" name="Picture 3" descr="Idahoblack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939135"/>
            <a:ext cx="1793240" cy="6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458200" cy="1470025"/>
          </a:xfrm>
        </p:spPr>
        <p:txBody>
          <a:bodyPr/>
          <a:lstStyle/>
          <a:p>
            <a:r>
              <a:rPr lang="en-US" dirty="0" smtClean="0"/>
              <a:t>Workforce Development </a:t>
            </a:r>
            <a:br>
              <a:rPr lang="en-US" dirty="0" smtClean="0"/>
            </a:br>
            <a:r>
              <a:rPr lang="en-US" dirty="0" smtClean="0"/>
              <a:t>Training Funds (WDTF)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Idahoblack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39135"/>
            <a:ext cx="1793240" cy="6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375354" cy="409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Idaho’s </a:t>
            </a:r>
            <a:r>
              <a:rPr lang="en-US" dirty="0"/>
              <a:t>Workforce Development Training Fund is a commitment by the State of Idaho to extend education and training resources to provide </a:t>
            </a:r>
            <a:r>
              <a:rPr lang="en-US" dirty="0" smtClean="0"/>
              <a:t>new or excising full-time </a:t>
            </a:r>
            <a:r>
              <a:rPr lang="en-US" dirty="0"/>
              <a:t>employees with needed </a:t>
            </a:r>
            <a:r>
              <a:rPr lang="en-US" dirty="0" smtClean="0"/>
              <a:t>skills or upgrades.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Idahoblack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39135"/>
            <a:ext cx="1793240" cy="6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981200"/>
            <a:ext cx="46529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may </a:t>
            </a:r>
            <a:r>
              <a:rPr lang="en-US" dirty="0"/>
              <a:t>be </a:t>
            </a:r>
            <a:r>
              <a:rPr lang="en-US" dirty="0" smtClean="0"/>
              <a:t>eligible for WDTF?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0" y="1981200"/>
            <a:ext cx="8229600" cy="3581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A company who produces </a:t>
            </a:r>
            <a:r>
              <a:rPr lang="en-US" dirty="0"/>
              <a:t>a product or service that is mainly sold (&gt;51%) outside the region where </a:t>
            </a:r>
            <a:r>
              <a:rPr lang="en-US" dirty="0" smtClean="0"/>
              <a:t>the business </a:t>
            </a:r>
            <a:r>
              <a:rPr lang="en-US" dirty="0"/>
              <a:t>is located; OR </a:t>
            </a:r>
            <a:r>
              <a:rPr lang="en-US" dirty="0" smtClean="0"/>
              <a:t>the </a:t>
            </a:r>
            <a:r>
              <a:rPr lang="en-US" dirty="0"/>
              <a:t>company is in the Healthcare Industry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Starting </a:t>
            </a:r>
            <a:r>
              <a:rPr lang="en-US" dirty="0"/>
              <a:t>wage of at least $12 an hour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company provides medical </a:t>
            </a:r>
            <a:r>
              <a:rPr lang="en-US" dirty="0"/>
              <a:t>benefits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company </a:t>
            </a:r>
            <a:r>
              <a:rPr lang="en-US" dirty="0"/>
              <a:t>is e</a:t>
            </a:r>
            <a:r>
              <a:rPr lang="en-US" dirty="0" smtClean="0"/>
              <a:t>xpanding</a:t>
            </a:r>
            <a:r>
              <a:rPr lang="en-US" b="1" dirty="0" smtClean="0"/>
              <a:t> </a:t>
            </a:r>
            <a:r>
              <a:rPr lang="en-US" dirty="0"/>
              <a:t>and training new staff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Idahoblack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939135"/>
            <a:ext cx="1793240" cy="6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Services – No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Electronic Job Listings</a:t>
            </a:r>
          </a:p>
          <a:p>
            <a:endParaRPr lang="en-US" dirty="0" smtClean="0"/>
          </a:p>
          <a:p>
            <a:r>
              <a:rPr lang="en-US" dirty="0" smtClean="0"/>
              <a:t>Pre-Qualify </a:t>
            </a:r>
            <a:r>
              <a:rPr lang="en-US" dirty="0"/>
              <a:t>Job Seekers</a:t>
            </a:r>
          </a:p>
          <a:p>
            <a:endParaRPr lang="en-US" dirty="0" smtClean="0"/>
          </a:p>
          <a:p>
            <a:r>
              <a:rPr lang="en-US" dirty="0" smtClean="0"/>
              <a:t>Job Fairs/Career Expos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Skills </a:t>
            </a:r>
            <a:r>
              <a:rPr lang="en-US" dirty="0"/>
              <a:t>Testing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Customized Assistance</a:t>
            </a:r>
          </a:p>
          <a:p>
            <a:endParaRPr lang="en-US" dirty="0"/>
          </a:p>
          <a:p>
            <a:r>
              <a:rPr lang="en-US" dirty="0" smtClean="0"/>
              <a:t>Resume Database</a:t>
            </a:r>
          </a:p>
          <a:p>
            <a:endParaRPr lang="en-US" dirty="0"/>
          </a:p>
          <a:p>
            <a:r>
              <a:rPr lang="en-US" dirty="0"/>
              <a:t>Wage </a:t>
            </a:r>
            <a:r>
              <a:rPr lang="en-US" dirty="0" smtClean="0"/>
              <a:t>Analysis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Labor Market Information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367125"/>
            <a:ext cx="9144000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424666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7625" y="66258"/>
            <a:ext cx="4795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Thank you!</a:t>
            </a:r>
            <a:endParaRPr lang="en-US" sz="100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2334256"/>
            <a:ext cx="72520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Christopher St Jeor - </a:t>
            </a:r>
            <a:r>
              <a:rPr lang="en-US" sz="3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REGIONAL </a:t>
            </a:r>
            <a:r>
              <a:rPr lang="en-US" sz="3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ECONOMIST</a:t>
            </a:r>
            <a:endParaRPr lang="en-US" sz="3500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5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Christopher.StJeor@labor.idaho.gov</a:t>
            </a:r>
            <a:endParaRPr lang="en-US" sz="25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208.557.2500 ext. 3077</a:t>
            </a:r>
            <a:endParaRPr lang="en-US" sz="20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7800" y="4317572"/>
            <a:ext cx="76756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Megan Beyer - </a:t>
            </a:r>
            <a:r>
              <a:rPr lang="en-US" sz="3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REGIONAL BUSINESS </a:t>
            </a:r>
            <a:r>
              <a:rPr lang="en-US" sz="3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SPECIALIST</a:t>
            </a:r>
            <a:endParaRPr lang="en-US" sz="3500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5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Megan.Beyer@labor.idaho.gov</a:t>
            </a:r>
            <a:endParaRPr lang="en-US" sz="25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208.557.2500 ext. 3311</a:t>
            </a:r>
            <a:endParaRPr lang="en-US" sz="20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13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Regional Unemployment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Rockwell" panose="02060603020205020403" pitchFamily="18" charset="0"/>
              </a:rPr>
              <a:t>Unemployment Series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324600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Sources: Idaho Department of Labor and US Bureau of Labor Statistics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160559"/>
              </p:ext>
            </p:extLst>
          </p:nvPr>
        </p:nvGraphicFramePr>
        <p:xfrm>
          <a:off x="0" y="1524000"/>
          <a:ext cx="9143999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11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55333"/>
            <a:ext cx="9153418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prstClr val="white"/>
                </a:solidFill>
                <a:latin typeface="Rockwell" pitchFamily="18" charset="0"/>
                <a:ea typeface="+mj-ea"/>
                <a:cs typeface="+mj-cs"/>
              </a:rPr>
              <a:t>Job Growth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371511"/>
              </p:ext>
            </p:extLst>
          </p:nvPr>
        </p:nvGraphicFramePr>
        <p:xfrm>
          <a:off x="0" y="1355333"/>
          <a:ext cx="9144000" cy="55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72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55333"/>
            <a:ext cx="9153418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prstClr val="white"/>
                </a:solidFill>
                <a:latin typeface="Rockwell" pitchFamily="18" charset="0"/>
                <a:ea typeface="+mj-ea"/>
                <a:cs typeface="+mj-cs"/>
              </a:rPr>
              <a:t>Job Growth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37152"/>
              </p:ext>
            </p:extLst>
          </p:nvPr>
        </p:nvGraphicFramePr>
        <p:xfrm>
          <a:off x="2514599" y="4307203"/>
          <a:ext cx="3733800" cy="1552575"/>
        </p:xfrm>
        <a:graphic>
          <a:graphicData uri="http://schemas.openxmlformats.org/drawingml/2006/table">
            <a:tbl>
              <a:tblPr/>
              <a:tblGrid>
                <a:gridCol w="1468628"/>
                <a:gridCol w="796544"/>
                <a:gridCol w="1468628"/>
              </a:tblGrid>
              <a:tr h="4953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Net Growth</a:t>
                      </a:r>
                      <a:endParaRPr lang="en-US" sz="4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485571"/>
              </p:ext>
            </p:extLst>
          </p:nvPr>
        </p:nvGraphicFramePr>
        <p:xfrm>
          <a:off x="2438400" y="2362200"/>
          <a:ext cx="3810000" cy="1552575"/>
        </p:xfrm>
        <a:graphic>
          <a:graphicData uri="http://schemas.openxmlformats.org/drawingml/2006/table">
            <a:tbl>
              <a:tblPr/>
              <a:tblGrid>
                <a:gridCol w="1498600"/>
                <a:gridCol w="812800"/>
                <a:gridCol w="1498600"/>
              </a:tblGrid>
              <a:tr h="4953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 </a:t>
                      </a:r>
                      <a:r>
                        <a:rPr lang="en-US" sz="4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Growth</a:t>
                      </a:r>
                      <a:endParaRPr lang="en-US" sz="4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38400" y="3037962"/>
            <a:ext cx="3810000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38400" y="3505200"/>
            <a:ext cx="1571625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14600" y="4962887"/>
            <a:ext cx="3733800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91075" y="5457414"/>
            <a:ext cx="1495425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14599" y="5433934"/>
            <a:ext cx="1495425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14875" y="3497578"/>
            <a:ext cx="1562100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55333"/>
            <a:ext cx="9153418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prstClr val="white"/>
                </a:solidFill>
                <a:latin typeface="Rockwell" pitchFamily="18" charset="0"/>
                <a:ea typeface="+mj-ea"/>
                <a:cs typeface="+mj-cs"/>
              </a:rPr>
              <a:t>Wage Growth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43987"/>
              </p:ext>
            </p:extLst>
          </p:nvPr>
        </p:nvGraphicFramePr>
        <p:xfrm>
          <a:off x="2671707" y="2335893"/>
          <a:ext cx="3810002" cy="1552575"/>
        </p:xfrm>
        <a:graphic>
          <a:graphicData uri="http://schemas.openxmlformats.org/drawingml/2006/table">
            <a:tbl>
              <a:tblPr/>
              <a:tblGrid>
                <a:gridCol w="1498601"/>
                <a:gridCol w="812800"/>
                <a:gridCol w="1498601"/>
              </a:tblGrid>
              <a:tr h="66440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 Growth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671709" y="3023108"/>
            <a:ext cx="3810000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71709" y="3484334"/>
            <a:ext cx="1571625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V="1">
            <a:off x="1828800" y="4940554"/>
            <a:ext cx="5181600" cy="48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67908"/>
              </p:ext>
            </p:extLst>
          </p:nvPr>
        </p:nvGraphicFramePr>
        <p:xfrm>
          <a:off x="1905000" y="3951320"/>
          <a:ext cx="5093468" cy="1926855"/>
        </p:xfrm>
        <a:graphic>
          <a:graphicData uri="http://schemas.openxmlformats.org/drawingml/2006/table">
            <a:tbl>
              <a:tblPr/>
              <a:tblGrid>
                <a:gridCol w="2531415"/>
                <a:gridCol w="75354"/>
                <a:gridCol w="2486699"/>
              </a:tblGrid>
              <a:tr h="9625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Adjusted for Inflation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3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-8.9%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910084" y="3459658"/>
            <a:ext cx="1571625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971996" y="5450446"/>
            <a:ext cx="1571625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362199" y="5450446"/>
            <a:ext cx="1571625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18" y="440932"/>
            <a:ext cx="9144000" cy="10830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Industry Job Growth 2012-2022</a:t>
            </a:r>
            <a:br>
              <a:rPr lang="en-US" sz="3300" dirty="0" smtClean="0">
                <a:solidFill>
                  <a:schemeClr val="bg1"/>
                </a:solidFill>
              </a:rPr>
            </a:br>
            <a:r>
              <a:rPr lang="en-US" sz="3300" dirty="0" smtClean="0">
                <a:solidFill>
                  <a:schemeClr val="bg1"/>
                </a:solidFill>
              </a:rPr>
              <a:t>projected 2022 net change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220200" cy="5334000"/>
          </a:xfrm>
        </p:spPr>
      </p:pic>
    </p:spTree>
    <p:extLst>
      <p:ext uri="{BB962C8B-B14F-4D97-AF65-F5344CB8AC3E}">
        <p14:creationId xmlns:p14="http://schemas.microsoft.com/office/powerpoint/2010/main" val="13506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18" y="440932"/>
            <a:ext cx="9144000" cy="10830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Industry Job Growth: 2012-2022</a:t>
            </a:r>
            <a:br>
              <a:rPr lang="en-US" sz="3300" dirty="0" smtClean="0">
                <a:solidFill>
                  <a:schemeClr val="bg1"/>
                </a:solidFill>
              </a:rPr>
            </a:br>
            <a:r>
              <a:rPr lang="en-US" sz="3300" dirty="0" smtClean="0">
                <a:solidFill>
                  <a:schemeClr val="bg1"/>
                </a:solidFill>
              </a:rPr>
              <a:t>top percentage change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55333"/>
            <a:ext cx="9144000" cy="550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8" y="440933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Population Trends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447800"/>
            <a:ext cx="8077200" cy="51918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3118-DFBD-4EC8-9542-92A0D509F10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447799"/>
            <a:ext cx="8077199" cy="51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6004</TotalTime>
  <Words>489</Words>
  <Application>Microsoft Office PowerPoint</Application>
  <PresentationFormat>On-screen Show (4:3)</PresentationFormat>
  <Paragraphs>157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Angsana New</vt:lpstr>
      <vt:lpstr>Calibri</vt:lpstr>
      <vt:lpstr>Georgia</vt:lpstr>
      <vt:lpstr>Rockwell</vt:lpstr>
      <vt:lpstr>Trebuchet MS</vt:lpstr>
      <vt:lpstr>Wingdings 2</vt:lpstr>
      <vt:lpstr>Urban</vt:lpstr>
      <vt:lpstr>PowerPoint Presentation</vt:lpstr>
      <vt:lpstr>Then &amp; Now</vt:lpstr>
      <vt:lpstr>Regional Unemployment</vt:lpstr>
      <vt:lpstr>PowerPoint Presentation</vt:lpstr>
      <vt:lpstr>PowerPoint Presentation</vt:lpstr>
      <vt:lpstr>PowerPoint Presentation</vt:lpstr>
      <vt:lpstr>Industry Job Growth 2012-2022 projected 2022 net change</vt:lpstr>
      <vt:lpstr>Industry Job Growth: 2012-2022 top percentage change</vt:lpstr>
      <vt:lpstr>Population Trends</vt:lpstr>
      <vt:lpstr>Population Trends</vt:lpstr>
      <vt:lpstr>Population Trends</vt:lpstr>
      <vt:lpstr>Population Trends</vt:lpstr>
      <vt:lpstr>Population Trends</vt:lpstr>
      <vt:lpstr>Population Trends</vt:lpstr>
      <vt:lpstr>Challenge: Labor Supply</vt:lpstr>
      <vt:lpstr>PowerPoint Presentation</vt:lpstr>
      <vt:lpstr>On-the-Job Training</vt:lpstr>
      <vt:lpstr>What is On-the-Job Training?</vt:lpstr>
      <vt:lpstr>How Does it Work?</vt:lpstr>
      <vt:lpstr>Who Can I Hire?</vt:lpstr>
      <vt:lpstr>How Long to Set it Up?</vt:lpstr>
      <vt:lpstr>Businesses May Qualify if… </vt:lpstr>
      <vt:lpstr>Workforce Development  Training Funds (WDTF)</vt:lpstr>
      <vt:lpstr>What is it?</vt:lpstr>
      <vt:lpstr>Who may be eligible for WDTF?</vt:lpstr>
      <vt:lpstr>Other Services – No Cost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Dept of Labor PPT</dc:title>
  <dc:creator>August, Matthew J</dc:creator>
  <cp:lastModifiedBy>McD</cp:lastModifiedBy>
  <cp:revision>356</cp:revision>
  <cp:lastPrinted>2014-10-08T15:03:16Z</cp:lastPrinted>
  <dcterms:created xsi:type="dcterms:W3CDTF">2013-05-08T03:07:08Z</dcterms:created>
  <dcterms:modified xsi:type="dcterms:W3CDTF">2015-05-21T17:28:58Z</dcterms:modified>
</cp:coreProperties>
</file>