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68"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4" autoAdjust="0"/>
    <p:restoredTop sz="94660"/>
  </p:normalViewPr>
  <p:slideViewPr>
    <p:cSldViewPr snapToGrid="0">
      <p:cViewPr varScale="1">
        <p:scale>
          <a:sx n="74" d="100"/>
          <a:sy n="74" d="100"/>
        </p:scale>
        <p:origin x="16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FFB23C-0149-41F6-8A3A-F537410F6CCA}" type="datetimeFigureOut">
              <a:rPr lang="en-US"/>
              <a:t>5/21/2015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28A32C-8984-49DF-93A0-48BB7B3BA0F0}" type="slidenum">
              <a:rPr lang="en-US"/>
              <a:t>‹#›</a:t>
            </a:fld>
            <a:endParaRPr lang="en-US"/>
          </a:p>
        </p:txBody>
      </p:sp>
    </p:spTree>
    <p:extLst>
      <p:ext uri="{BB962C8B-B14F-4D97-AF65-F5344CB8AC3E}">
        <p14:creationId xmlns:p14="http://schemas.microsoft.com/office/powerpoint/2010/main" val="1616154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28A32C-8984-49DF-93A0-48BB7B3BA0F0}" type="slidenum">
              <a:rPr lang="en-US"/>
              <a:t>1</a:t>
            </a:fld>
            <a:endParaRPr lang="en-US"/>
          </a:p>
        </p:txBody>
      </p:sp>
    </p:spTree>
    <p:extLst>
      <p:ext uri="{BB962C8B-B14F-4D97-AF65-F5344CB8AC3E}">
        <p14:creationId xmlns:p14="http://schemas.microsoft.com/office/powerpoint/2010/main" val="952400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28A32C-8984-49DF-93A0-48BB7B3BA0F0}" type="slidenum">
              <a:rPr lang="en-US"/>
              <a:t>10</a:t>
            </a:fld>
            <a:endParaRPr lang="en-US"/>
          </a:p>
        </p:txBody>
      </p:sp>
    </p:spTree>
    <p:extLst>
      <p:ext uri="{BB962C8B-B14F-4D97-AF65-F5344CB8AC3E}">
        <p14:creationId xmlns:p14="http://schemas.microsoft.com/office/powerpoint/2010/main" val="3197846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28A32C-8984-49DF-93A0-48BB7B3BA0F0}" type="slidenum">
              <a:rPr lang="en-US"/>
              <a:t>11</a:t>
            </a:fld>
            <a:endParaRPr lang="en-US"/>
          </a:p>
        </p:txBody>
      </p:sp>
    </p:spTree>
    <p:extLst>
      <p:ext uri="{BB962C8B-B14F-4D97-AF65-F5344CB8AC3E}">
        <p14:creationId xmlns:p14="http://schemas.microsoft.com/office/powerpoint/2010/main" val="72141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28A32C-8984-49DF-93A0-48BB7B3BA0F0}" type="slidenum">
              <a:rPr lang="en-US"/>
              <a:t>12</a:t>
            </a:fld>
            <a:endParaRPr lang="en-US"/>
          </a:p>
        </p:txBody>
      </p:sp>
    </p:spTree>
    <p:extLst>
      <p:ext uri="{BB962C8B-B14F-4D97-AF65-F5344CB8AC3E}">
        <p14:creationId xmlns:p14="http://schemas.microsoft.com/office/powerpoint/2010/main" val="4202018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28A32C-8984-49DF-93A0-48BB7B3BA0F0}" type="slidenum">
              <a:rPr lang="en-US"/>
              <a:t>13</a:t>
            </a:fld>
            <a:endParaRPr lang="en-US"/>
          </a:p>
        </p:txBody>
      </p:sp>
    </p:spTree>
    <p:extLst>
      <p:ext uri="{BB962C8B-B14F-4D97-AF65-F5344CB8AC3E}">
        <p14:creationId xmlns:p14="http://schemas.microsoft.com/office/powerpoint/2010/main" val="1457958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28A32C-8984-49DF-93A0-48BB7B3BA0F0}" type="slidenum">
              <a:rPr lang="en-US"/>
              <a:t>14</a:t>
            </a:fld>
            <a:endParaRPr lang="en-US"/>
          </a:p>
        </p:txBody>
      </p:sp>
    </p:spTree>
    <p:extLst>
      <p:ext uri="{BB962C8B-B14F-4D97-AF65-F5344CB8AC3E}">
        <p14:creationId xmlns:p14="http://schemas.microsoft.com/office/powerpoint/2010/main" val="655719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28A32C-8984-49DF-93A0-48BB7B3BA0F0}" type="slidenum">
              <a:rPr lang="en-US"/>
              <a:t>2</a:t>
            </a:fld>
            <a:endParaRPr lang="en-US"/>
          </a:p>
        </p:txBody>
      </p:sp>
    </p:spTree>
    <p:extLst>
      <p:ext uri="{BB962C8B-B14F-4D97-AF65-F5344CB8AC3E}">
        <p14:creationId xmlns:p14="http://schemas.microsoft.com/office/powerpoint/2010/main" val="2358141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28A32C-8984-49DF-93A0-48BB7B3BA0F0}" type="slidenum">
              <a:rPr lang="en-US"/>
              <a:t>3</a:t>
            </a:fld>
            <a:endParaRPr lang="en-US"/>
          </a:p>
        </p:txBody>
      </p:sp>
    </p:spTree>
    <p:extLst>
      <p:ext uri="{BB962C8B-B14F-4D97-AF65-F5344CB8AC3E}">
        <p14:creationId xmlns:p14="http://schemas.microsoft.com/office/powerpoint/2010/main" val="2229931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28A32C-8984-49DF-93A0-48BB7B3BA0F0}" type="slidenum">
              <a:rPr lang="en-US"/>
              <a:t>4</a:t>
            </a:fld>
            <a:endParaRPr lang="en-US"/>
          </a:p>
        </p:txBody>
      </p:sp>
    </p:spTree>
    <p:extLst>
      <p:ext uri="{BB962C8B-B14F-4D97-AF65-F5344CB8AC3E}">
        <p14:creationId xmlns:p14="http://schemas.microsoft.com/office/powerpoint/2010/main" val="687860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28A32C-8984-49DF-93A0-48BB7B3BA0F0}" type="slidenum">
              <a:rPr lang="en-US"/>
              <a:t>5</a:t>
            </a:fld>
            <a:endParaRPr lang="en-US"/>
          </a:p>
        </p:txBody>
      </p:sp>
    </p:spTree>
    <p:extLst>
      <p:ext uri="{BB962C8B-B14F-4D97-AF65-F5344CB8AC3E}">
        <p14:creationId xmlns:p14="http://schemas.microsoft.com/office/powerpoint/2010/main" val="1777671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28A32C-8984-49DF-93A0-48BB7B3BA0F0}" type="slidenum">
              <a:rPr lang="en-US"/>
              <a:t>6</a:t>
            </a:fld>
            <a:endParaRPr lang="en-US"/>
          </a:p>
        </p:txBody>
      </p:sp>
    </p:spTree>
    <p:extLst>
      <p:ext uri="{BB962C8B-B14F-4D97-AF65-F5344CB8AC3E}">
        <p14:creationId xmlns:p14="http://schemas.microsoft.com/office/powerpoint/2010/main" val="1203190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28A32C-8984-49DF-93A0-48BB7B3BA0F0}" type="slidenum">
              <a:rPr lang="en-US"/>
              <a:t>7</a:t>
            </a:fld>
            <a:endParaRPr lang="en-US"/>
          </a:p>
        </p:txBody>
      </p:sp>
    </p:spTree>
    <p:extLst>
      <p:ext uri="{BB962C8B-B14F-4D97-AF65-F5344CB8AC3E}">
        <p14:creationId xmlns:p14="http://schemas.microsoft.com/office/powerpoint/2010/main" val="1449804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28A32C-8984-49DF-93A0-48BB7B3BA0F0}" type="slidenum">
              <a:rPr lang="en-US"/>
              <a:t>8</a:t>
            </a:fld>
            <a:endParaRPr lang="en-US"/>
          </a:p>
        </p:txBody>
      </p:sp>
    </p:spTree>
    <p:extLst>
      <p:ext uri="{BB962C8B-B14F-4D97-AF65-F5344CB8AC3E}">
        <p14:creationId xmlns:p14="http://schemas.microsoft.com/office/powerpoint/2010/main" val="1940589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28A32C-8984-49DF-93A0-48BB7B3BA0F0}" type="slidenum">
              <a:rPr lang="en-US"/>
              <a:t>9</a:t>
            </a:fld>
            <a:endParaRPr lang="en-US"/>
          </a:p>
        </p:txBody>
      </p:sp>
    </p:spTree>
    <p:extLst>
      <p:ext uri="{BB962C8B-B14F-4D97-AF65-F5344CB8AC3E}">
        <p14:creationId xmlns:p14="http://schemas.microsoft.com/office/powerpoint/2010/main" val="3040608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dirty="0"/>
              <a:t>5/21/2015</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033E54A-A8CA-48C1-9504-691B58049D29}" type="datetimeFigureOut">
              <a:rPr lang="en-US" dirty="0"/>
              <a:t>5/21/2015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F6C806-BBF7-471C-9527-881CE2266695}" type="datetimeFigureOut">
              <a:rPr lang="en-US" dirty="0"/>
              <a:t>5/21/2015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C94063-DF36-4330-A365-08DA1FA5B7D6}" type="datetimeFigureOut">
              <a:rPr lang="en-US" dirty="0"/>
              <a:t>5/21/2015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smtClean="0"/>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8A7C6C-0F39-4D70-8E8D-FE5B9C95FA73}" type="datetimeFigureOut">
              <a:rPr lang="en-US" dirty="0"/>
              <a:t>5/21/2015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FCFA4AC-08CC-42CE-BD01-C191750A04EC}" type="datetimeFigureOut">
              <a:rPr lang="en-US" dirty="0"/>
              <a:t>5/21/2015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smtClean="0"/>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BA7A723-92A7-435B-B681-F25B092FEFEB}" type="datetimeFigureOut">
              <a:rPr lang="en-US" dirty="0"/>
              <a:t>5/21/2015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F170639-886C-4FCF-9EAB-ABB5DA3F3F4A}" type="datetimeFigureOut">
              <a:rPr lang="en-US" dirty="0"/>
              <a:t>5/21/2015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t>5/21/2015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53789A-C914-4DB1-8815-80B5EC7335C5}" type="datetimeFigureOut">
              <a:rPr lang="en-US" dirty="0"/>
              <a:t>5/21/2015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6440AA-91A0-436F-8FDB-C0F939DCAE21}" type="datetimeFigureOut">
              <a:rPr lang="en-US" dirty="0"/>
              <a:t>5/21/2015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0E59FD0C-5451-4CA0-86AF-E70AE3279989}" type="datetimeFigureOut">
              <a:rPr lang="en-US" dirty="0"/>
              <a:t>5/21/2015</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2.png"/><Relationship Id="rId4" Type="http://schemas.openxmlformats.org/officeDocument/2006/relationships/image" Target="../media/image39.png"/><Relationship Id="rId9" Type="http://schemas.openxmlformats.org/officeDocument/2006/relationships/image" Target="../media/image43.jpeg"/></Relationships>
</file>

<file path=ppt/slides/_rels/slide1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notesSlide" Target="../notesSlides/notesSlide12.xml"/><Relationship Id="rId7" Type="http://schemas.openxmlformats.org/officeDocument/2006/relationships/image" Target="../media/image47.jpeg"/><Relationship Id="rId2" Type="http://schemas.openxmlformats.org/officeDocument/2006/relationships/slideLayout" Target="../slideLayouts/slideLayout5.xml"/><Relationship Id="rId1" Type="http://schemas.openxmlformats.org/officeDocument/2006/relationships/video" Target="https://www.youtube.com/embed/hk-QBW2Q49Y" TargetMode="External"/><Relationship Id="rId6" Type="http://schemas.openxmlformats.org/officeDocument/2006/relationships/image" Target="../media/image46.gif"/><Relationship Id="rId5" Type="http://schemas.openxmlformats.org/officeDocument/2006/relationships/image" Target="../media/image45.jpe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 Id="rId9" Type="http://schemas.openxmlformats.org/officeDocument/2006/relationships/image" Target="../media/image55.jpeg"/></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hyperlink" Target="mailto:TVCC@tetonvalleychamber.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video" Target="https://www.youtube.com/embed/lYyVCyRQXho" TargetMode="Externa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pringtime.jpg"/>
          <p:cNvPicPr>
            <a:picLocks noChangeAspect="1"/>
          </p:cNvPicPr>
          <p:nvPr/>
        </p:nvPicPr>
        <p:blipFill>
          <a:blip r:embed="rId3"/>
          <a:srcRect l="-121" t="-37888" r="-105857" b="-54"/>
          <a:stretch>
            <a:fillRect/>
          </a:stretch>
        </p:blipFill>
        <p:spPr>
          <a:xfrm>
            <a:off x="4388175" y="77788"/>
            <a:ext cx="6913238" cy="4379912"/>
          </a:xfrm>
          <a:prstGeom prst="rect">
            <a:avLst/>
          </a:prstGeom>
        </p:spPr>
      </p:pic>
      <p:sp>
        <p:nvSpPr>
          <p:cNvPr id="6" name="Title 5"/>
          <p:cNvSpPr>
            <a:spLocks noGrp="1"/>
          </p:cNvSpPr>
          <p:nvPr>
            <p:ph type="title"/>
          </p:nvPr>
        </p:nvSpPr>
        <p:spPr/>
        <p:txBody>
          <a:bodyPr/>
          <a:lstStyle/>
          <a:p>
            <a:r>
              <a:rPr lang="en-US" dirty="0"/>
              <a:t>Economic Summit 2015</a:t>
            </a:r>
          </a:p>
        </p:txBody>
      </p:sp>
      <p:pic>
        <p:nvPicPr>
          <p:cNvPr id="8" name="Picture Placeholder 7" descr="springtime.jpg"/>
          <p:cNvPicPr>
            <a:picLocks noGrp="1" noChangeAspect="1"/>
          </p:cNvPicPr>
          <p:nvPr>
            <p:ph type="pic" idx="1"/>
          </p:nvPr>
        </p:nvPicPr>
        <p:blipFill>
          <a:blip r:embed="rId3"/>
          <a:srcRect l="316" t="27344" r="226" b="497"/>
          <a:stretch>
            <a:fillRect/>
          </a:stretch>
        </p:blipFill>
        <p:spPr>
          <a:xfrm>
            <a:off x="0" y="0"/>
            <a:ext cx="11323385" cy="5192713"/>
          </a:xfrm>
          <a:prstGeom prst="rect">
            <a:avLst/>
          </a:prstGeom>
          <a:ln>
            <a:noFill/>
          </a:ln>
          <a:effectLst>
            <a:outerShdw blurRad="292100" dist="139700" dir="2700000" algn="tl" rotWithShape="0">
              <a:srgbClr val="333333">
                <a:alpha val="65000"/>
              </a:srgbClr>
            </a:outerShdw>
          </a:effectLst>
        </p:spPr>
      </p:pic>
      <p:sp>
        <p:nvSpPr>
          <p:cNvPr id="3" name="Subtitle 2"/>
          <p:cNvSpPr>
            <a:spLocks noGrp="1"/>
          </p:cNvSpPr>
          <p:nvPr>
            <p:ph type="body" sz="half" idx="2"/>
          </p:nvPr>
        </p:nvSpPr>
        <p:spPr/>
        <p:txBody>
          <a:bodyPr vert="horz" lIns="91440" tIns="45720" rIns="91440" bIns="45720" rtlCol="0" anchor="t">
            <a:normAutofit/>
          </a:bodyPr>
          <a:lstStyle/>
          <a:p>
            <a:pPr algn="ctr"/>
            <a:r>
              <a:rPr lang="en-US" sz="3200" dirty="0"/>
              <a:t>                                </a:t>
            </a:r>
            <a:endParaRPr lang="en-US"/>
          </a:p>
        </p:txBody>
      </p:sp>
      <p:pic>
        <p:nvPicPr>
          <p:cNvPr id="4" name="Picture 3" descr="link photo.png"/>
          <p:cNvPicPr>
            <a:picLocks noChangeAspect="1"/>
          </p:cNvPicPr>
          <p:nvPr/>
        </p:nvPicPr>
        <p:blipFill>
          <a:blip r:embed="rId4"/>
          <a:stretch>
            <a:fillRect/>
          </a:stretch>
        </p:blipFill>
        <p:spPr>
          <a:xfrm>
            <a:off x="4985022" y="3791973"/>
            <a:ext cx="5714161" cy="2313214"/>
          </a:xfrm>
          <a:prstGeom prst="rect">
            <a:avLst/>
          </a:prstGeom>
        </p:spPr>
      </p:pic>
    </p:spTree>
    <p:extLst>
      <p:ext uri="{BB962C8B-B14F-4D97-AF65-F5344CB8AC3E}">
        <p14:creationId xmlns:p14="http://schemas.microsoft.com/office/powerpoint/2010/main" val="255086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95712" y="759279"/>
            <a:ext cx="9418320" cy="4041648"/>
          </a:xfrm>
        </p:spPr>
        <p:txBody>
          <a:bodyPr/>
          <a:lstStyle/>
          <a:p>
            <a:endParaRPr lang="en-US"/>
          </a:p>
        </p:txBody>
      </p:sp>
      <p:sp>
        <p:nvSpPr>
          <p:cNvPr id="6" name="Subtitle 5"/>
          <p:cNvSpPr>
            <a:spLocks noGrp="1"/>
          </p:cNvSpPr>
          <p:nvPr>
            <p:ph type="subTitle" idx="1"/>
          </p:nvPr>
        </p:nvSpPr>
        <p:spPr/>
        <p:txBody>
          <a:bodyPr vert="horz" lIns="91440" tIns="45720" rIns="91440" bIns="45720" rtlCol="0" anchor="t">
            <a:normAutofit/>
          </a:bodyPr>
          <a:lstStyle/>
          <a:p>
            <a:pPr algn="ctr"/>
            <a:r>
              <a:rPr lang="en-US" sz="3200" i="1" dirty="0">
                <a:solidFill>
                  <a:srgbClr val="FFFFFF"/>
                </a:solidFill>
              </a:rPr>
              <a:t>Don't forget our unique places and products</a:t>
            </a:r>
          </a:p>
        </p:txBody>
      </p:sp>
      <p:pic>
        <p:nvPicPr>
          <p:cNvPr id="10" name="Picture 9" descr="Call: 208-7872082"/>
          <p:cNvPicPr>
            <a:picLocks noChangeAspect="1"/>
          </p:cNvPicPr>
          <p:nvPr/>
        </p:nvPicPr>
        <p:blipFill>
          <a:blip r:embed="rId3"/>
          <a:stretch>
            <a:fillRect/>
          </a:stretch>
        </p:blipFill>
        <p:spPr>
          <a:xfrm>
            <a:off x="654887" y="5278803"/>
            <a:ext cx="6450604" cy="1544448"/>
          </a:xfrm>
          <a:prstGeom prst="rect">
            <a:avLst/>
          </a:prstGeom>
        </p:spPr>
      </p:pic>
      <p:pic>
        <p:nvPicPr>
          <p:cNvPr id="11" name="Picture 10" descr="Sego Ski Co."/>
          <p:cNvPicPr>
            <a:picLocks noChangeAspect="1"/>
          </p:cNvPicPr>
          <p:nvPr/>
        </p:nvPicPr>
        <p:blipFill>
          <a:blip r:embed="rId4"/>
          <a:stretch>
            <a:fillRect/>
          </a:stretch>
        </p:blipFill>
        <p:spPr>
          <a:xfrm>
            <a:off x="4358398" y="5647645"/>
            <a:ext cx="2743200" cy="672084"/>
          </a:xfrm>
          <a:prstGeom prst="rect">
            <a:avLst/>
          </a:prstGeom>
        </p:spPr>
      </p:pic>
      <p:pic>
        <p:nvPicPr>
          <p:cNvPr id="12" name="Picture 11" descr="KATE’S REAL FOOD: TRAM BAR"/>
          <p:cNvPicPr>
            <a:picLocks noChangeAspect="1"/>
          </p:cNvPicPr>
          <p:nvPr/>
        </p:nvPicPr>
        <p:blipFill>
          <a:blip r:embed="rId5"/>
          <a:stretch>
            <a:fillRect/>
          </a:stretch>
        </p:blipFill>
        <p:spPr>
          <a:xfrm>
            <a:off x="10057280" y="2820761"/>
            <a:ext cx="1323392" cy="1984142"/>
          </a:xfrm>
          <a:prstGeom prst="rect">
            <a:avLst/>
          </a:prstGeom>
        </p:spPr>
      </p:pic>
      <p:pic>
        <p:nvPicPr>
          <p:cNvPr id="13" name="Picture 12" descr="The Performance Leader in Telemark Bindings"/>
          <p:cNvPicPr>
            <a:picLocks noChangeAspect="1"/>
          </p:cNvPicPr>
          <p:nvPr/>
        </p:nvPicPr>
        <p:blipFill>
          <a:blip r:embed="rId6"/>
          <a:stretch>
            <a:fillRect/>
          </a:stretch>
        </p:blipFill>
        <p:spPr>
          <a:xfrm>
            <a:off x="9871771" y="800100"/>
            <a:ext cx="1870959" cy="1874071"/>
          </a:xfrm>
          <a:prstGeom prst="rect">
            <a:avLst/>
          </a:prstGeom>
        </p:spPr>
      </p:pic>
      <p:pic>
        <p:nvPicPr>
          <p:cNvPr id="15" name="Picture 14" descr="Grand Targhee Resort Snowcat Adventures"/>
          <p:cNvPicPr>
            <a:picLocks noChangeAspect="1"/>
          </p:cNvPicPr>
          <p:nvPr/>
        </p:nvPicPr>
        <p:blipFill>
          <a:blip r:embed="rId7"/>
          <a:stretch>
            <a:fillRect/>
          </a:stretch>
        </p:blipFill>
        <p:spPr>
          <a:xfrm>
            <a:off x="8659536" y="5419045"/>
            <a:ext cx="2067702" cy="1431409"/>
          </a:xfrm>
          <a:prstGeom prst="rect">
            <a:avLst/>
          </a:prstGeom>
        </p:spPr>
      </p:pic>
      <p:pic>
        <p:nvPicPr>
          <p:cNvPr id="2" name="Picture 1" descr="spud.jpg"/>
          <p:cNvPicPr>
            <a:picLocks noChangeAspect="1"/>
          </p:cNvPicPr>
          <p:nvPr/>
        </p:nvPicPr>
        <p:blipFill>
          <a:blip r:embed="rId8"/>
          <a:stretch>
            <a:fillRect/>
          </a:stretch>
        </p:blipFill>
        <p:spPr>
          <a:xfrm>
            <a:off x="5827652" y="422729"/>
            <a:ext cx="3754437" cy="3226480"/>
          </a:xfrm>
          <a:prstGeom prst="rect">
            <a:avLst/>
          </a:prstGeom>
        </p:spPr>
      </p:pic>
      <p:pic>
        <p:nvPicPr>
          <p:cNvPr id="3" name="Picture 2" descr="teton.png"/>
          <p:cNvPicPr>
            <a:picLocks noChangeAspect="1"/>
          </p:cNvPicPr>
          <p:nvPr/>
        </p:nvPicPr>
        <p:blipFill>
          <a:blip r:embed="rId9"/>
          <a:stretch>
            <a:fillRect/>
          </a:stretch>
        </p:blipFill>
        <p:spPr>
          <a:xfrm>
            <a:off x="876335" y="618131"/>
            <a:ext cx="3395795" cy="4242934"/>
          </a:xfrm>
          <a:prstGeom prst="rect">
            <a:avLst/>
          </a:prstGeom>
        </p:spPr>
      </p:pic>
      <p:pic>
        <p:nvPicPr>
          <p:cNvPr id="9" name="Picture 8" descr="vodka.png"/>
          <p:cNvPicPr>
            <a:picLocks noChangeAspect="1"/>
          </p:cNvPicPr>
          <p:nvPr/>
        </p:nvPicPr>
        <p:blipFill>
          <a:blip r:embed="rId10"/>
          <a:stretch>
            <a:fillRect/>
          </a:stretch>
        </p:blipFill>
        <p:spPr>
          <a:xfrm>
            <a:off x="3348285" y="275545"/>
            <a:ext cx="2143125" cy="2143125"/>
          </a:xfrm>
          <a:prstGeom prst="rect">
            <a:avLst/>
          </a:prstGeom>
        </p:spPr>
      </p:pic>
      <p:pic>
        <p:nvPicPr>
          <p:cNvPr id="8" name="Picture 7" descr="gtbc.jpg"/>
          <p:cNvPicPr>
            <a:picLocks noChangeAspect="1"/>
          </p:cNvPicPr>
          <p:nvPr/>
        </p:nvPicPr>
        <p:blipFill>
          <a:blip r:embed="rId11"/>
          <a:stretch>
            <a:fillRect/>
          </a:stretch>
        </p:blipFill>
        <p:spPr>
          <a:xfrm>
            <a:off x="4853156" y="2897528"/>
            <a:ext cx="2586801" cy="1725612"/>
          </a:xfrm>
          <a:prstGeom prst="rect">
            <a:avLst/>
          </a:prstGeom>
        </p:spPr>
      </p:pic>
    </p:spTree>
    <p:extLst>
      <p:ext uri="{BB962C8B-B14F-4D97-AF65-F5344CB8AC3E}">
        <p14:creationId xmlns:p14="http://schemas.microsoft.com/office/powerpoint/2010/main" val="403053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14888"/>
            <a:ext cx="8573864" cy="937203"/>
          </a:xfrm>
        </p:spPr>
        <p:txBody>
          <a:bodyPr/>
          <a:lstStyle/>
          <a:p>
            <a:pPr algn="ctr"/>
            <a:r>
              <a:rPr lang="en-US" sz="3200" i="1" dirty="0"/>
              <a:t>Where and how we advertise</a:t>
            </a:r>
            <a:endParaRPr lang="en-US"/>
          </a:p>
        </p:txBody>
      </p:sp>
      <p:sp>
        <p:nvSpPr>
          <p:cNvPr id="4" name="Text Placeholder 3"/>
          <p:cNvSpPr>
            <a:spLocks noGrp="1"/>
          </p:cNvSpPr>
          <p:nvPr>
            <p:ph type="body" sz="half" idx="2"/>
          </p:nvPr>
        </p:nvSpPr>
        <p:spPr>
          <a:xfrm>
            <a:off x="309563" y="5718175"/>
            <a:ext cx="9982200" cy="1096489"/>
          </a:xfrm>
        </p:spPr>
        <p:txBody>
          <a:bodyPr vert="horz" lIns="91440" tIns="45720" rIns="91440" bIns="45720" rtlCol="0" anchor="t">
            <a:normAutofit fontScale="62500" lnSpcReduction="20000"/>
          </a:bodyPr>
          <a:lstStyle/>
          <a:p>
            <a:pPr algn="ctr"/>
            <a:r>
              <a:rPr lang="en-US" sz="3200" i="1" dirty="0"/>
              <a:t>Discovertetonvalley.com</a:t>
            </a:r>
          </a:p>
          <a:p>
            <a:pPr algn="ctr"/>
            <a:r>
              <a:rPr lang="en-US" sz="3200" i="1" dirty="0"/>
              <a:t>Email campaigns</a:t>
            </a:r>
          </a:p>
          <a:p>
            <a:pPr algn="ctr"/>
            <a:r>
              <a:rPr lang="en-US" sz="3200" i="1" dirty="0"/>
              <a:t>Social media outlets</a:t>
            </a:r>
          </a:p>
        </p:txBody>
      </p:sp>
      <p:pic>
        <p:nvPicPr>
          <p:cNvPr id="7" name="Picture Placeholder 6" descr="dtv.png"/>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79509" y="1388533"/>
            <a:ext cx="11292840" cy="2351856"/>
          </a:xfrm>
        </p:spPr>
      </p:pic>
      <p:pic>
        <p:nvPicPr>
          <p:cNvPr id="8" name="Picture 7" descr="IMG_0698.PNG"/>
          <p:cNvPicPr>
            <a:picLocks noChangeAspect="1"/>
          </p:cNvPicPr>
          <p:nvPr/>
        </p:nvPicPr>
        <p:blipFill>
          <a:blip r:embed="rId4"/>
          <a:srcRect l="134" t="9519" r="-134" b="100"/>
          <a:stretch>
            <a:fillRect/>
          </a:stretch>
        </p:blipFill>
        <p:spPr>
          <a:xfrm>
            <a:off x="1313198" y="317599"/>
            <a:ext cx="2758293" cy="4484687"/>
          </a:xfrm>
          <a:prstGeom prst="rect">
            <a:avLst/>
          </a:prstGeom>
        </p:spPr>
      </p:pic>
      <p:pic>
        <p:nvPicPr>
          <p:cNvPr id="9" name="Picture 8" descr="link photo.png"/>
          <p:cNvPicPr>
            <a:picLocks noChangeAspect="1"/>
          </p:cNvPicPr>
          <p:nvPr/>
        </p:nvPicPr>
        <p:blipFill>
          <a:blip r:embed="rId5"/>
          <a:stretch>
            <a:fillRect/>
          </a:stretch>
        </p:blipFill>
        <p:spPr>
          <a:xfrm>
            <a:off x="4429080" y="1490492"/>
            <a:ext cx="2743200" cy="1106566"/>
          </a:xfrm>
          <a:prstGeom prst="rect">
            <a:avLst/>
          </a:prstGeom>
        </p:spPr>
      </p:pic>
      <p:pic>
        <p:nvPicPr>
          <p:cNvPr id="10" name="Picture 9" descr="twitter.png"/>
          <p:cNvPicPr>
            <a:picLocks noChangeAspect="1"/>
          </p:cNvPicPr>
          <p:nvPr/>
        </p:nvPicPr>
        <p:blipFill>
          <a:blip r:embed="rId6"/>
          <a:stretch>
            <a:fillRect/>
          </a:stretch>
        </p:blipFill>
        <p:spPr>
          <a:xfrm>
            <a:off x="9275482" y="3590925"/>
            <a:ext cx="1742847" cy="1413107"/>
          </a:xfrm>
          <a:prstGeom prst="rect">
            <a:avLst/>
          </a:prstGeom>
        </p:spPr>
      </p:pic>
      <p:pic>
        <p:nvPicPr>
          <p:cNvPr id="11" name="Picture 10" descr="facebook.png"/>
          <p:cNvPicPr>
            <a:picLocks noChangeAspect="1"/>
          </p:cNvPicPr>
          <p:nvPr/>
        </p:nvPicPr>
        <p:blipFill>
          <a:blip r:embed="rId7"/>
          <a:stretch>
            <a:fillRect/>
          </a:stretch>
        </p:blipFill>
        <p:spPr>
          <a:xfrm>
            <a:off x="8279601" y="2688845"/>
            <a:ext cx="2743200" cy="660288"/>
          </a:xfrm>
          <a:prstGeom prst="rect">
            <a:avLst/>
          </a:prstGeom>
        </p:spPr>
      </p:pic>
      <p:pic>
        <p:nvPicPr>
          <p:cNvPr id="12" name="Picture 11" descr="instagram.png"/>
          <p:cNvPicPr>
            <a:picLocks noChangeAspect="1"/>
          </p:cNvPicPr>
          <p:nvPr/>
        </p:nvPicPr>
        <p:blipFill>
          <a:blip r:embed="rId8"/>
          <a:stretch>
            <a:fillRect/>
          </a:stretch>
        </p:blipFill>
        <p:spPr>
          <a:xfrm>
            <a:off x="8693222" y="317599"/>
            <a:ext cx="2143125" cy="2143125"/>
          </a:xfrm>
          <a:prstGeom prst="rect">
            <a:avLst/>
          </a:prstGeom>
        </p:spPr>
      </p:pic>
      <p:pic>
        <p:nvPicPr>
          <p:cNvPr id="13" name="Picture 12" descr="mail marketing seems to have taken the back seat lately. However it ..."/>
          <p:cNvPicPr>
            <a:picLocks noChangeAspect="1"/>
          </p:cNvPicPr>
          <p:nvPr/>
        </p:nvPicPr>
        <p:blipFill>
          <a:blip r:embed="rId9"/>
          <a:stretch>
            <a:fillRect/>
          </a:stretch>
        </p:blipFill>
        <p:spPr>
          <a:xfrm>
            <a:off x="5087938" y="3065842"/>
            <a:ext cx="2857202" cy="1428371"/>
          </a:xfrm>
          <a:prstGeom prst="rect">
            <a:avLst/>
          </a:prstGeom>
        </p:spPr>
      </p:pic>
    </p:spTree>
    <p:extLst>
      <p:ext uri="{BB962C8B-B14F-4D97-AF65-F5344CB8AC3E}">
        <p14:creationId xmlns:p14="http://schemas.microsoft.com/office/powerpoint/2010/main" val="365327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i="1" dirty="0"/>
              <a:t>Other Campaigns</a:t>
            </a:r>
            <a:endParaRPr lang="en-US" sz="3200"/>
          </a:p>
        </p:txBody>
      </p:sp>
      <p:sp>
        <p:nvSpPr>
          <p:cNvPr id="3" name="Text Placeholder 2"/>
          <p:cNvSpPr>
            <a:spLocks noGrp="1"/>
          </p:cNvSpPr>
          <p:nvPr>
            <p:ph type="body" idx="1"/>
          </p:nvPr>
        </p:nvSpPr>
        <p:spPr/>
        <p:txBody>
          <a:bodyPr/>
          <a:lstStyle/>
          <a:p>
            <a:r>
              <a:rPr lang="en-US" i="1" dirty="0"/>
              <a:t>18 Summers: Southeast Idaho</a:t>
            </a:r>
          </a:p>
        </p:txBody>
      </p:sp>
      <p:sp>
        <p:nvSpPr>
          <p:cNvPr id="5" name="Text Placeholder 4"/>
          <p:cNvSpPr>
            <a:spLocks noGrp="1"/>
          </p:cNvSpPr>
          <p:nvPr>
            <p:ph type="body" sz="quarter" idx="3"/>
          </p:nvPr>
        </p:nvSpPr>
        <p:spPr/>
        <p:txBody>
          <a:bodyPr/>
          <a:lstStyle/>
          <a:p>
            <a:pPr algn="ctr"/>
            <a:endParaRPr lang="en-US" i="1" dirty="0"/>
          </a:p>
        </p:txBody>
      </p:sp>
      <p:pic>
        <p:nvPicPr>
          <p:cNvPr id="7" name="Content Placeholder 6"/>
          <p:cNvPicPr>
            <a:picLocks noGrp="1"/>
          </p:cNvPicPr>
          <p:nvPr>
            <p:ph sz="half" idx="2"/>
            <a:videoFile r:link="rId1"/>
          </p:nvPr>
        </p:nvPicPr>
        <p:blipFill>
          <a:blip r:embed="rId4"/>
          <a:stretch>
            <a:fillRect/>
          </a:stretch>
        </p:blipFill>
        <p:spPr>
          <a:xfrm>
            <a:off x="641722" y="2646363"/>
            <a:ext cx="5092328" cy="3102428"/>
          </a:xfrm>
          <a:prstGeom prst="rect">
            <a:avLst/>
          </a:prstGeom>
        </p:spPr>
      </p:pic>
      <p:pic>
        <p:nvPicPr>
          <p:cNvPr id="10" name="Content Placeholder 9" descr="Yellowstone Journal - National Park Trips 2015"/>
          <p:cNvPicPr>
            <a:picLocks noGrp="1" noChangeAspect="1"/>
          </p:cNvPicPr>
          <p:nvPr>
            <p:ph sz="quarter" idx="4"/>
          </p:nvPr>
        </p:nvPicPr>
        <p:blipFill>
          <a:blip r:embed="rId5"/>
          <a:stretch>
            <a:fillRect/>
          </a:stretch>
        </p:blipFill>
        <p:spPr>
          <a:xfrm>
            <a:off x="6210882" y="1986573"/>
            <a:ext cx="2713630" cy="3663950"/>
          </a:xfrm>
        </p:spPr>
      </p:pic>
      <p:pic>
        <p:nvPicPr>
          <p:cNvPr id="4" name="Picture 3" descr="Madden Media's inserts reach and convert travelers through multi ..."/>
          <p:cNvPicPr>
            <a:picLocks noChangeAspect="1"/>
          </p:cNvPicPr>
          <p:nvPr/>
        </p:nvPicPr>
        <p:blipFill>
          <a:blip r:embed="rId6"/>
          <a:stretch>
            <a:fillRect/>
          </a:stretch>
        </p:blipFill>
        <p:spPr>
          <a:xfrm>
            <a:off x="9040062" y="3100961"/>
            <a:ext cx="2085591" cy="3053217"/>
          </a:xfrm>
          <a:prstGeom prst="rect">
            <a:avLst/>
          </a:prstGeom>
        </p:spPr>
      </p:pic>
      <p:pic>
        <p:nvPicPr>
          <p:cNvPr id="6" name="Picture 5" descr="Madden Media"/>
          <p:cNvPicPr>
            <a:picLocks noChangeAspect="1"/>
          </p:cNvPicPr>
          <p:nvPr/>
        </p:nvPicPr>
        <p:blipFill>
          <a:blip r:embed="rId7"/>
          <a:stretch>
            <a:fillRect/>
          </a:stretch>
        </p:blipFill>
        <p:spPr>
          <a:xfrm>
            <a:off x="1990127" y="569867"/>
            <a:ext cx="2087635" cy="1123088"/>
          </a:xfrm>
          <a:prstGeom prst="rect">
            <a:avLst/>
          </a:prstGeom>
        </p:spPr>
      </p:pic>
      <p:pic>
        <p:nvPicPr>
          <p:cNvPr id="8" name="Picture 7" descr="Filed under: Teton Valley — Sharon Fox @ 9:35 am"/>
          <p:cNvPicPr>
            <a:picLocks noChangeAspect="1"/>
          </p:cNvPicPr>
          <p:nvPr/>
        </p:nvPicPr>
        <p:blipFill>
          <a:blip r:embed="rId8"/>
          <a:stretch>
            <a:fillRect/>
          </a:stretch>
        </p:blipFill>
        <p:spPr>
          <a:xfrm>
            <a:off x="8138364" y="569464"/>
            <a:ext cx="2079472" cy="1183526"/>
          </a:xfrm>
          <a:prstGeom prst="rect">
            <a:avLst/>
          </a:prstGeom>
        </p:spPr>
      </p:pic>
    </p:spTree>
    <p:extLst>
      <p:ext uri="{BB962C8B-B14F-4D97-AF65-F5344CB8AC3E}">
        <p14:creationId xmlns:p14="http://schemas.microsoft.com/office/powerpoint/2010/main" val="27339789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a:t>Recognitions, write ups, and winners of...</a:t>
            </a:r>
          </a:p>
        </p:txBody>
      </p:sp>
      <p:pic>
        <p:nvPicPr>
          <p:cNvPr id="5" name="Picture Placeholder 4" descr="outside.jpg"/>
          <p:cNvPicPr>
            <a:picLocks noGrp="1" noChangeAspect="1"/>
          </p:cNvPicPr>
          <p:nvPr>
            <p:ph type="pic" idx="1"/>
          </p:nvPr>
        </p:nvPicPr>
        <p:blipFill>
          <a:blip r:embed="rId3"/>
          <a:srcRect t="-382" b="63718"/>
          <a:stretch>
            <a:fillRect/>
          </a:stretch>
        </p:blipFill>
        <p:spPr>
          <a:xfrm>
            <a:off x="225731" y="1807029"/>
            <a:ext cx="5681597" cy="2833880"/>
          </a:xfrm>
        </p:spPr>
      </p:pic>
      <p:sp>
        <p:nvSpPr>
          <p:cNvPr id="4" name="Text Placeholder 3"/>
          <p:cNvSpPr>
            <a:spLocks noGrp="1"/>
          </p:cNvSpPr>
          <p:nvPr>
            <p:ph type="body" sz="half" idx="2"/>
          </p:nvPr>
        </p:nvSpPr>
        <p:spPr/>
        <p:txBody>
          <a:bodyPr/>
          <a:lstStyle/>
          <a:p>
            <a:endParaRPr lang="en-US"/>
          </a:p>
        </p:txBody>
      </p:sp>
      <p:pic>
        <p:nvPicPr>
          <p:cNvPr id="6" name="Picture 5" descr="National Geographic Traveler"/>
          <p:cNvPicPr>
            <a:picLocks noChangeAspect="1"/>
          </p:cNvPicPr>
          <p:nvPr/>
        </p:nvPicPr>
        <p:blipFill>
          <a:blip r:embed="rId4"/>
          <a:stretch>
            <a:fillRect/>
          </a:stretch>
        </p:blipFill>
        <p:spPr>
          <a:xfrm>
            <a:off x="6925511" y="551770"/>
            <a:ext cx="3035091" cy="1264103"/>
          </a:xfrm>
          <a:prstGeom prst="rect">
            <a:avLst/>
          </a:prstGeom>
        </p:spPr>
      </p:pic>
      <p:pic>
        <p:nvPicPr>
          <p:cNvPr id="7" name="Picture 6" descr="Sunset Magazine cover, October, 2008."/>
          <p:cNvPicPr>
            <a:picLocks noChangeAspect="1"/>
          </p:cNvPicPr>
          <p:nvPr/>
        </p:nvPicPr>
        <p:blipFill>
          <a:blip r:embed="rId5"/>
          <a:stretch>
            <a:fillRect/>
          </a:stretch>
        </p:blipFill>
        <p:spPr>
          <a:xfrm>
            <a:off x="8614889" y="2193347"/>
            <a:ext cx="1944072" cy="2521404"/>
          </a:xfrm>
          <a:prstGeom prst="rect">
            <a:avLst/>
          </a:prstGeom>
        </p:spPr>
      </p:pic>
      <p:pic>
        <p:nvPicPr>
          <p:cNvPr id="9" name="Picture 8" descr="usa today logo safelibraries is in usa today wednesday 1 december 2010 ..."/>
          <p:cNvPicPr>
            <a:picLocks noChangeAspect="1"/>
          </p:cNvPicPr>
          <p:nvPr/>
        </p:nvPicPr>
        <p:blipFill>
          <a:blip r:embed="rId6"/>
          <a:stretch>
            <a:fillRect/>
          </a:stretch>
        </p:blipFill>
        <p:spPr>
          <a:xfrm>
            <a:off x="6558843" y="2304652"/>
            <a:ext cx="1612698" cy="901587"/>
          </a:xfrm>
          <a:prstGeom prst="rect">
            <a:avLst/>
          </a:prstGeom>
        </p:spPr>
      </p:pic>
      <p:pic>
        <p:nvPicPr>
          <p:cNvPr id="10" name="Picture 9" descr="Attack Trail 6.9 “Hammers” Mountain Bike Magazine!"/>
          <p:cNvPicPr>
            <a:picLocks noChangeAspect="1"/>
          </p:cNvPicPr>
          <p:nvPr/>
        </p:nvPicPr>
        <p:blipFill>
          <a:blip r:embed="rId7"/>
          <a:stretch>
            <a:fillRect/>
          </a:stretch>
        </p:blipFill>
        <p:spPr>
          <a:xfrm>
            <a:off x="704611" y="91767"/>
            <a:ext cx="1559709" cy="2057729"/>
          </a:xfrm>
          <a:prstGeom prst="rect">
            <a:avLst/>
          </a:prstGeom>
        </p:spPr>
      </p:pic>
      <p:pic>
        <p:nvPicPr>
          <p:cNvPr id="11" name="Picture 10" descr="Casting off: February's Fly Fishing and Fly Tying"/>
          <p:cNvPicPr>
            <a:picLocks noChangeAspect="1"/>
          </p:cNvPicPr>
          <p:nvPr/>
        </p:nvPicPr>
        <p:blipFill>
          <a:blip r:embed="rId8"/>
          <a:stretch>
            <a:fillRect/>
          </a:stretch>
        </p:blipFill>
        <p:spPr>
          <a:xfrm>
            <a:off x="6193561" y="3576692"/>
            <a:ext cx="1274039" cy="1793821"/>
          </a:xfrm>
          <a:prstGeom prst="rect">
            <a:avLst/>
          </a:prstGeom>
        </p:spPr>
      </p:pic>
      <p:pic>
        <p:nvPicPr>
          <p:cNvPr id="12" name="Picture 11" descr="POWDER Magazine"/>
          <p:cNvPicPr>
            <a:picLocks noChangeAspect="1"/>
          </p:cNvPicPr>
          <p:nvPr/>
        </p:nvPicPr>
        <p:blipFill>
          <a:blip r:embed="rId9"/>
          <a:stretch>
            <a:fillRect/>
          </a:stretch>
        </p:blipFill>
        <p:spPr>
          <a:xfrm>
            <a:off x="3887794" y="122142"/>
            <a:ext cx="2096291" cy="2460399"/>
          </a:xfrm>
          <a:prstGeom prst="rect">
            <a:avLst/>
          </a:prstGeom>
        </p:spPr>
      </p:pic>
    </p:spTree>
    <p:extLst>
      <p:ext uri="{BB962C8B-B14F-4D97-AF65-F5344CB8AC3E}">
        <p14:creationId xmlns:p14="http://schemas.microsoft.com/office/powerpoint/2010/main" val="364840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ton Valley Summer Festival"/>
          <p:cNvPicPr>
            <a:picLocks noChangeAspect="1"/>
          </p:cNvPicPr>
          <p:nvPr/>
        </p:nvPicPr>
        <p:blipFill>
          <a:blip r:embed="rId3"/>
          <a:srcRect l="223" t="9" r="-5" b="10053"/>
          <a:stretch>
            <a:fillRect/>
          </a:stretch>
        </p:blipFill>
        <p:spPr>
          <a:xfrm>
            <a:off x="58973" y="114509"/>
            <a:ext cx="11250613" cy="6780202"/>
          </a:xfrm>
          <a:prstGeom prst="rect">
            <a:avLst/>
          </a:prstGeom>
        </p:spPr>
      </p:pic>
      <p:sp>
        <p:nvSpPr>
          <p:cNvPr id="2" name="Title 1"/>
          <p:cNvSpPr>
            <a:spLocks noGrp="1"/>
          </p:cNvSpPr>
          <p:nvPr>
            <p:ph type="title"/>
          </p:nvPr>
        </p:nvSpPr>
        <p:spPr>
          <a:xfrm>
            <a:off x="1262063" y="365125"/>
            <a:ext cx="9691687" cy="1042157"/>
          </a:xfrm>
        </p:spPr>
        <p:txBody>
          <a:bodyPr/>
          <a:lstStyle/>
          <a:p>
            <a:r>
              <a:rPr lang="en-US" i="1" dirty="0"/>
              <a:t>How can you help?</a:t>
            </a:r>
          </a:p>
        </p:txBody>
      </p:sp>
      <p:sp>
        <p:nvSpPr>
          <p:cNvPr id="3" name="Content Placeholder 2"/>
          <p:cNvSpPr>
            <a:spLocks noGrp="1"/>
          </p:cNvSpPr>
          <p:nvPr>
            <p:ph idx="1"/>
          </p:nvPr>
        </p:nvSpPr>
        <p:spPr>
          <a:xfrm>
            <a:off x="4294860" y="1658485"/>
            <a:ext cx="6799619" cy="4351338"/>
          </a:xfrm>
        </p:spPr>
        <p:txBody>
          <a:bodyPr vert="horz" lIns="91440" tIns="45720" rIns="91440" bIns="45720" rtlCol="0" anchor="t">
            <a:normAutofit fontScale="92500" lnSpcReduction="20000"/>
          </a:bodyPr>
          <a:lstStyle/>
          <a:p>
            <a:endParaRPr lang="en-US"/>
          </a:p>
          <a:p>
            <a:r>
              <a:rPr lang="en-US" sz="2400" b="1" i="1" dirty="0"/>
              <a:t>Share the discovertetonvalley website on all of your marketing campaigns</a:t>
            </a:r>
          </a:p>
          <a:p>
            <a:r>
              <a:rPr lang="en-US" sz="2400" b="1" i="1" dirty="0"/>
              <a:t>Use the hashtag #discovertetonvalley</a:t>
            </a:r>
          </a:p>
          <a:p>
            <a:r>
              <a:rPr lang="en-US" sz="2400" b="1" i="1" dirty="0"/>
              <a:t>Come to a board meeting</a:t>
            </a:r>
          </a:p>
          <a:p>
            <a:r>
              <a:rPr lang="en-US" sz="2400" b="1" i="1" dirty="0"/>
              <a:t>Send all events that you know of to </a:t>
            </a:r>
            <a:r>
              <a:rPr lang="en-US" sz="2400" b="1" i="1" dirty="0">
                <a:hlinkClick r:id="rId4"/>
              </a:rPr>
              <a:t>TVCC@tetonvalleychamber.com</a:t>
            </a:r>
          </a:p>
          <a:p>
            <a:r>
              <a:rPr lang="en-US" sz="2400" b="1" i="1" dirty="0"/>
              <a:t>Coordinate events with other organizations for maximum impact</a:t>
            </a:r>
          </a:p>
          <a:p>
            <a:r>
              <a:rPr lang="en-US" sz="2400" b="1" i="1" dirty="0"/>
              <a:t>Come to a meeting, send suggestions, offer feedback, volunteer!</a:t>
            </a:r>
            <a:endParaRPr lang="en-US" b="1" i="1" dirty="0"/>
          </a:p>
        </p:txBody>
      </p:sp>
      <p:pic>
        <p:nvPicPr>
          <p:cNvPr id="5" name="Picture 4" descr="small logo.png"/>
          <p:cNvPicPr>
            <a:picLocks noChangeAspect="1"/>
          </p:cNvPicPr>
          <p:nvPr/>
        </p:nvPicPr>
        <p:blipFill>
          <a:blip r:embed="rId5"/>
          <a:stretch>
            <a:fillRect/>
          </a:stretch>
        </p:blipFill>
        <p:spPr>
          <a:xfrm>
            <a:off x="8109224" y="324902"/>
            <a:ext cx="2743200" cy="1108301"/>
          </a:xfrm>
          <a:prstGeom prst="rect">
            <a:avLst/>
          </a:prstGeom>
        </p:spPr>
      </p:pic>
    </p:spTree>
    <p:extLst>
      <p:ext uri="{BB962C8B-B14F-4D97-AF65-F5344CB8AC3E}">
        <p14:creationId xmlns:p14="http://schemas.microsoft.com/office/powerpoint/2010/main" val="173588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043_Hwgus_Welcome_to_Teton_Valley_md.jpg"/>
          <p:cNvPicPr>
            <a:picLocks noChangeAspect="1"/>
          </p:cNvPicPr>
          <p:nvPr/>
        </p:nvPicPr>
        <p:blipFill>
          <a:blip r:embed="rId3"/>
          <a:stretch>
            <a:fillRect/>
          </a:stretch>
        </p:blipFill>
        <p:spPr>
          <a:xfrm>
            <a:off x="11113" y="-24686"/>
            <a:ext cx="11285537" cy="5128499"/>
          </a:xfrm>
          <a:prstGeom prst="rect">
            <a:avLst/>
          </a:prstGeom>
        </p:spPr>
      </p:pic>
      <p:sp>
        <p:nvSpPr>
          <p:cNvPr id="6" name="Title 5"/>
          <p:cNvSpPr>
            <a:spLocks noGrp="1"/>
          </p:cNvSpPr>
          <p:nvPr>
            <p:ph type="title"/>
          </p:nvPr>
        </p:nvSpPr>
        <p:spPr/>
        <p:txBody>
          <a:bodyPr>
            <a:normAutofit/>
          </a:bodyPr>
          <a:lstStyle/>
          <a:p>
            <a:r>
              <a:rPr lang="en-US" i="1" dirty="0">
                <a:solidFill>
                  <a:srgbClr val="FFFFFF"/>
                </a:solidFill>
                <a:latin typeface="Century Schoolbook" charset="0"/>
              </a:rPr>
              <a:t>                Our mission is "to support a vibrant economy through business partnerships and tourism in Teton Valley."</a:t>
            </a:r>
          </a:p>
        </p:txBody>
      </p:sp>
      <p:sp>
        <p:nvSpPr>
          <p:cNvPr id="3" name="Content Placeholder 2"/>
          <p:cNvSpPr>
            <a:spLocks noGrp="1"/>
          </p:cNvSpPr>
          <p:nvPr>
            <p:ph type="body" sz="half" idx="2"/>
          </p:nvPr>
        </p:nvSpPr>
        <p:spPr>
          <a:xfrm>
            <a:off x="955210" y="6255884"/>
            <a:ext cx="9982200" cy="597011"/>
          </a:xfrm>
        </p:spPr>
        <p:txBody>
          <a:bodyPr vert="horz" lIns="91440" tIns="45720" rIns="91440" bIns="45720" rtlCol="0" anchor="t">
            <a:normAutofit/>
          </a:bodyPr>
          <a:lstStyle/>
          <a:p>
            <a:pPr marL="0" indent="0" algn="ctr">
              <a:buNone/>
            </a:pPr>
            <a:endParaRPr lang="en-US" sz="2800" i="1"/>
          </a:p>
          <a:p>
            <a:pPr marL="0" indent="0" algn="ctr">
              <a:buNone/>
            </a:pPr>
            <a:endParaRPr lang="en-US" sz="2800" i="1"/>
          </a:p>
          <a:p>
            <a:pPr marL="0" indent="0" algn="ctr">
              <a:buNone/>
            </a:pPr>
            <a:r>
              <a:rPr lang="en-US" sz="2800" i="1" dirty="0"/>
              <a:t>Our mission is "to support a vibrant economy through business partnerships and tourism in Teton Valley."</a:t>
            </a:r>
            <a:endParaRPr lang="en-US" dirty="0"/>
          </a:p>
          <a:p>
            <a:endParaRPr lang="en-US"/>
          </a:p>
        </p:txBody>
      </p:sp>
      <p:pic>
        <p:nvPicPr>
          <p:cNvPr id="8" name="Picture Placeholder 7" descr="linkd in photo.png"/>
          <p:cNvPicPr>
            <a:picLocks noGrp="1" noChangeAspect="1"/>
          </p:cNvPicPr>
          <p:nvPr>
            <p:ph type="pic" idx="1"/>
          </p:nvPr>
        </p:nvPicPr>
        <p:blipFill>
          <a:blip r:embed="rId4"/>
          <a:srcRect l="5503" t="-10232" r="7513" b="2052"/>
          <a:stretch>
            <a:fillRect/>
          </a:stretch>
        </p:blipFill>
        <p:spPr>
          <a:xfrm>
            <a:off x="383349" y="2848270"/>
            <a:ext cx="3926021" cy="1913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46325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eton river photo details subject river region city activity credit ..."/>
          <p:cNvPicPr>
            <a:picLocks noGrp="1" noChangeAspect="1"/>
          </p:cNvPicPr>
          <p:nvPr>
            <p:ph type="pic" idx="4294967295"/>
          </p:nvPr>
        </p:nvPicPr>
        <p:blipFill>
          <a:blip r:embed="rId3"/>
          <a:srcRect t="15853" b="15853"/>
          <a:stretch>
            <a:fillRect/>
          </a:stretch>
        </p:blipFill>
        <p:spPr>
          <a:xfrm>
            <a:off x="40986" y="0"/>
            <a:ext cx="11293476" cy="6813095"/>
          </a:xfrm>
        </p:spPr>
      </p:pic>
      <p:sp>
        <p:nvSpPr>
          <p:cNvPr id="2" name="Title 1"/>
          <p:cNvSpPr>
            <a:spLocks noGrp="1"/>
          </p:cNvSpPr>
          <p:nvPr>
            <p:ph type="title"/>
          </p:nvPr>
        </p:nvSpPr>
        <p:spPr>
          <a:xfrm>
            <a:off x="944809" y="115888"/>
            <a:ext cx="9977541" cy="6408737"/>
          </a:xfrm>
        </p:spPr>
        <p:txBody>
          <a:bodyPr>
            <a:normAutofit fontScale="90000"/>
          </a:bodyPr>
          <a:lstStyle/>
          <a:p>
            <a:r>
              <a:rPr lang="en-US" sz="3200" i="1" dirty="0"/>
              <a:t/>
            </a:r>
            <a:br>
              <a:rPr lang="en-US" sz="3200" i="1" dirty="0"/>
            </a:br>
            <a:r>
              <a:rPr lang="en-US" sz="3200" i="1" dirty="0"/>
              <a:t>If you want to find the answers, you have to ask the questions.</a:t>
            </a:r>
            <a:br>
              <a:rPr lang="en-US" sz="3200" i="1" dirty="0"/>
            </a:br>
            <a:r>
              <a:rPr lang="en-US" sz="3200" i="1" dirty="0"/>
              <a:t/>
            </a:r>
            <a:br>
              <a:rPr lang="en-US" sz="3200" i="1" dirty="0"/>
            </a:br>
            <a:r>
              <a:rPr lang="en-US" sz="3200" i="1" dirty="0"/>
              <a:t/>
            </a:r>
            <a:br>
              <a:rPr lang="en-US" sz="3200" i="1" dirty="0"/>
            </a:br>
            <a:r>
              <a:rPr lang="en-US" sz="3200" i="1" dirty="0">
                <a:solidFill>
                  <a:srgbClr val="FFFFFF"/>
                </a:solidFill>
                <a:latin typeface="Century Schoolbook"/>
              </a:rPr>
              <a:t>How do you think the Chamber is doing?</a:t>
            </a:r>
            <a:br>
              <a:rPr lang="en-US" sz="3200" i="1" dirty="0">
                <a:solidFill>
                  <a:srgbClr val="FFFFFF"/>
                </a:solidFill>
                <a:latin typeface="Century Schoolbook"/>
              </a:rPr>
            </a:br>
            <a:r>
              <a:rPr lang="en-US" sz="3200" i="1" dirty="0">
                <a:solidFill>
                  <a:srgbClr val="FFFFFF"/>
                </a:solidFill>
                <a:latin typeface="Century Schoolbook"/>
              </a:rPr>
              <a:t/>
            </a:r>
            <a:br>
              <a:rPr lang="en-US" sz="3200" i="1" dirty="0">
                <a:solidFill>
                  <a:srgbClr val="FFFFFF"/>
                </a:solidFill>
                <a:latin typeface="Century Schoolbook"/>
              </a:rPr>
            </a:br>
            <a:r>
              <a:rPr lang="en-US" sz="3200" i="1" dirty="0">
                <a:solidFill>
                  <a:srgbClr val="FFFFFF"/>
                </a:solidFill>
                <a:latin typeface="Century Schoolbook"/>
              </a:rPr>
              <a:t/>
            </a:r>
            <a:br>
              <a:rPr lang="en-US" sz="3200" i="1" dirty="0">
                <a:solidFill>
                  <a:srgbClr val="FFFFFF"/>
                </a:solidFill>
                <a:latin typeface="Century Schoolbook"/>
              </a:rPr>
            </a:br>
            <a:r>
              <a:rPr lang="en-US" sz="3200" i="1" dirty="0">
                <a:solidFill>
                  <a:srgbClr val="FFFFFF"/>
                </a:solidFill>
                <a:latin typeface="Century Schoolbook"/>
              </a:rPr>
              <a:t/>
            </a:r>
            <a:br>
              <a:rPr lang="en-US" sz="3200" i="1" dirty="0">
                <a:solidFill>
                  <a:srgbClr val="FFFFFF"/>
                </a:solidFill>
                <a:latin typeface="Century Schoolbook"/>
              </a:rPr>
            </a:br>
            <a:r>
              <a:rPr lang="en-US" sz="3200" i="1" dirty="0">
                <a:solidFill>
                  <a:srgbClr val="FFFFFF"/>
                </a:solidFill>
                <a:latin typeface="Century Schoolbook"/>
              </a:rPr>
              <a:t>                                             What to do you need most?</a:t>
            </a:r>
            <a:br>
              <a:rPr lang="en-US" sz="3200" i="1" dirty="0">
                <a:solidFill>
                  <a:srgbClr val="FFFFFF"/>
                </a:solidFill>
                <a:latin typeface="Century Schoolbook"/>
              </a:rPr>
            </a:br>
            <a:r>
              <a:rPr lang="en-US" sz="3200" i="1" dirty="0">
                <a:solidFill>
                  <a:srgbClr val="FFFFFF"/>
                </a:solidFill>
                <a:latin typeface="Century Schoolbook"/>
              </a:rPr>
              <a:t/>
            </a:r>
            <a:br>
              <a:rPr lang="en-US" sz="3200" i="1" dirty="0">
                <a:solidFill>
                  <a:srgbClr val="FFFFFF"/>
                </a:solidFill>
                <a:latin typeface="Century Schoolbook"/>
              </a:rPr>
            </a:br>
            <a:r>
              <a:rPr lang="en-US" sz="3200" i="1" dirty="0">
                <a:solidFill>
                  <a:srgbClr val="FFFFFF"/>
                </a:solidFill>
                <a:latin typeface="Century Schoolbook"/>
              </a:rPr>
              <a:t/>
            </a:r>
            <a:br>
              <a:rPr lang="en-US" sz="3200" i="1" dirty="0">
                <a:solidFill>
                  <a:srgbClr val="FFFFFF"/>
                </a:solidFill>
                <a:latin typeface="Century Schoolbook"/>
              </a:rPr>
            </a:br>
            <a:r>
              <a:rPr lang="en-US" sz="3200" i="1" dirty="0">
                <a:solidFill>
                  <a:srgbClr val="FFFFFF"/>
                </a:solidFill>
                <a:latin typeface="Century Schoolbook"/>
              </a:rPr>
              <a:t/>
            </a:r>
            <a:br>
              <a:rPr lang="en-US" sz="3200" i="1" dirty="0">
                <a:solidFill>
                  <a:srgbClr val="FFFFFF"/>
                </a:solidFill>
                <a:latin typeface="Century Schoolbook"/>
              </a:rPr>
            </a:br>
            <a:r>
              <a:rPr lang="en-US" sz="3200" i="1" dirty="0">
                <a:solidFill>
                  <a:srgbClr val="FFFFFF"/>
                </a:solidFill>
                <a:latin typeface="Century Schoolbook"/>
              </a:rPr>
              <a:t/>
            </a:r>
            <a:br>
              <a:rPr lang="en-US" sz="3200" i="1" dirty="0">
                <a:solidFill>
                  <a:srgbClr val="FFFFFF"/>
                </a:solidFill>
                <a:latin typeface="Century Schoolbook"/>
              </a:rPr>
            </a:br>
            <a:r>
              <a:rPr lang="en-US" sz="3200" i="1" dirty="0">
                <a:solidFill>
                  <a:srgbClr val="FFFFFF"/>
                </a:solidFill>
                <a:latin typeface="Century Schoolbook"/>
              </a:rPr>
              <a:t>Are there any classes or workshops you would like to see?</a:t>
            </a:r>
          </a:p>
        </p:txBody>
      </p:sp>
    </p:spTree>
    <p:extLst>
      <p:ext uri="{BB962C8B-B14F-4D97-AF65-F5344CB8AC3E}">
        <p14:creationId xmlns:p14="http://schemas.microsoft.com/office/powerpoint/2010/main" val="998268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Consumer spending drops 0.2 percent in January - US News"/>
          <p:cNvPicPr>
            <a:picLocks noGrp="1" noChangeAspect="1"/>
          </p:cNvPicPr>
          <p:nvPr>
            <p:ph type="pic" idx="1"/>
          </p:nvPr>
        </p:nvPicPr>
        <p:blipFill>
          <a:blip r:embed="rId3"/>
          <a:srcRect t="15926" b="15926"/>
          <a:stretch>
            <a:fillRect/>
          </a:stretch>
        </p:blipFill>
        <p:spPr/>
      </p:pic>
      <p:sp>
        <p:nvSpPr>
          <p:cNvPr id="2" name="Title 1"/>
          <p:cNvSpPr>
            <a:spLocks noGrp="1"/>
          </p:cNvSpPr>
          <p:nvPr>
            <p:ph type="title"/>
          </p:nvPr>
        </p:nvSpPr>
        <p:spPr/>
        <p:txBody>
          <a:bodyPr/>
          <a:lstStyle/>
          <a:p>
            <a:pPr algn="ctr"/>
            <a:r>
              <a:rPr lang="en-US" sz="4000" i="1" dirty="0"/>
              <a:t>More people spending!</a:t>
            </a:r>
            <a:endParaRPr lang="en-US" sz="4000" i="1"/>
          </a:p>
        </p:txBody>
      </p:sp>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5426870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563" y="4981575"/>
            <a:ext cx="9982200" cy="1322614"/>
          </a:xfrm>
        </p:spPr>
        <p:txBody>
          <a:bodyPr>
            <a:normAutofit fontScale="90000"/>
          </a:bodyPr>
          <a:lstStyle/>
          <a:p>
            <a:pPr algn="ctr"/>
            <a:r>
              <a:rPr lang="en-US" sz="3200" i="1" dirty="0"/>
              <a:t/>
            </a:r>
            <a:br>
              <a:rPr lang="en-US" sz="3200" i="1" dirty="0"/>
            </a:br>
            <a:r>
              <a:rPr lang="en-US" sz="3200" i="1" dirty="0"/>
              <a:t/>
            </a:r>
            <a:br>
              <a:rPr lang="en-US" sz="3200" i="1" dirty="0"/>
            </a:br>
            <a:r>
              <a:rPr lang="en-US" sz="3200" i="1" dirty="0"/>
              <a:t/>
            </a:r>
            <a:br>
              <a:rPr lang="en-US" sz="3200" i="1" dirty="0"/>
            </a:br>
            <a:r>
              <a:rPr lang="en-US" sz="3200" i="1" dirty="0"/>
              <a:t/>
            </a:r>
            <a:br>
              <a:rPr lang="en-US" sz="3200" i="1" dirty="0"/>
            </a:br>
            <a:r>
              <a:rPr lang="en-US" sz="3200" i="1" dirty="0"/>
              <a:t>Why we'll never be "Jacksonized," and why we don't need to be.</a:t>
            </a:r>
            <a:endParaRPr lang="en-US" sz="3200" dirty="0"/>
          </a:p>
        </p:txBody>
      </p:sp>
      <p:sp>
        <p:nvSpPr>
          <p:cNvPr id="4" name="Text Placeholder 3"/>
          <p:cNvSpPr>
            <a:spLocks noGrp="1"/>
          </p:cNvSpPr>
          <p:nvPr>
            <p:ph type="body" sz="half" idx="2"/>
          </p:nvPr>
        </p:nvSpPr>
        <p:spPr>
          <a:xfrm>
            <a:off x="883773" y="5897325"/>
            <a:ext cx="9982200" cy="597011"/>
          </a:xfrm>
        </p:spPr>
        <p:txBody>
          <a:bodyPr/>
          <a:lstStyle/>
          <a:p>
            <a:endParaRPr lang="en-US"/>
          </a:p>
        </p:txBody>
      </p:sp>
      <p:pic>
        <p:nvPicPr>
          <p:cNvPr id="7" name="Picture Placeholder 6" descr="vancie.jpg"/>
          <p:cNvPicPr>
            <a:picLocks noGrp="1" noChangeAspect="1"/>
          </p:cNvPicPr>
          <p:nvPr>
            <p:ph type="pic" idx="1"/>
          </p:nvPr>
        </p:nvPicPr>
        <p:blipFill>
          <a:blip r:embed="rId3">
            <a:extLst>
              <a:ext uri="{28A0092B-C50C-407E-A947-70E740481C1C}">
                <a14:useLocalDpi xmlns:a14="http://schemas.microsoft.com/office/drawing/2010/main" val="0"/>
              </a:ext>
            </a:extLst>
          </a:blip>
          <a:srcRect l="-45" t="24672" r="45" b="-11"/>
          <a:stretch>
            <a:fillRect/>
          </a:stretch>
        </p:blipFill>
        <p:spPr>
          <a:xfrm>
            <a:off x="0" y="-61083"/>
            <a:ext cx="11290300" cy="5180240"/>
          </a:xfrm>
        </p:spPr>
      </p:pic>
    </p:spTree>
    <p:extLst>
      <p:ext uri="{BB962C8B-B14F-4D97-AF65-F5344CB8AC3E}">
        <p14:creationId xmlns:p14="http://schemas.microsoft.com/office/powerpoint/2010/main" val="36935894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2063" y="365125"/>
            <a:ext cx="9691687" cy="907144"/>
          </a:xfrm>
        </p:spPr>
        <p:txBody>
          <a:bodyPr/>
          <a:lstStyle/>
          <a:p>
            <a:pPr algn="ctr"/>
            <a:r>
              <a:rPr lang="en-US" i="1" dirty="0"/>
              <a:t>Adventure Tourism</a:t>
            </a:r>
            <a:endParaRPr lang="en-US" i="1"/>
          </a:p>
        </p:txBody>
      </p:sp>
      <p:sp>
        <p:nvSpPr>
          <p:cNvPr id="3" name="Text Placeholder 2"/>
          <p:cNvSpPr>
            <a:spLocks noGrp="1"/>
          </p:cNvSpPr>
          <p:nvPr>
            <p:ph type="body" idx="1"/>
          </p:nvPr>
        </p:nvSpPr>
        <p:spPr/>
        <p:txBody>
          <a:bodyPr/>
          <a:lstStyle/>
          <a:p>
            <a:r>
              <a:rPr lang="en-US" i="1" dirty="0">
                <a:solidFill>
                  <a:srgbClr val="000000"/>
                </a:solidFill>
              </a:rPr>
              <a:t>Defined as nature, culture, or physical activity.</a:t>
            </a:r>
            <a:endParaRPr lang="en-US" dirty="0">
              <a:solidFill>
                <a:srgbClr val="000000"/>
              </a:solidFill>
            </a:endParaRPr>
          </a:p>
        </p:txBody>
      </p:sp>
      <p:sp>
        <p:nvSpPr>
          <p:cNvPr id="4" name="Content Placeholder 3"/>
          <p:cNvSpPr>
            <a:spLocks noGrp="1"/>
          </p:cNvSpPr>
          <p:nvPr>
            <p:ph sz="half" idx="2"/>
          </p:nvPr>
        </p:nvSpPr>
        <p:spPr/>
        <p:txBody>
          <a:bodyPr vert="horz" lIns="91440" tIns="45720" rIns="91440" bIns="45720" rtlCol="0" anchor="t">
            <a:normAutofit/>
          </a:bodyPr>
          <a:lstStyle/>
          <a:p>
            <a:pPr marL="0" indent="0">
              <a:buNone/>
            </a:pPr>
            <a:endParaRPr lang="en-US"/>
          </a:p>
          <a:p>
            <a:r>
              <a:rPr lang="en-US" dirty="0"/>
              <a:t>It's a 263 Billion dollar industry</a:t>
            </a:r>
            <a:endParaRPr lang="en-US" dirty="0">
              <a:solidFill>
                <a:srgbClr val="000000"/>
              </a:solidFill>
              <a:latin typeface="Century Schoolbook"/>
            </a:endParaRPr>
          </a:p>
          <a:p>
            <a:r>
              <a:rPr lang="en-US" dirty="0">
                <a:solidFill>
                  <a:srgbClr val="000000"/>
                </a:solidFill>
              </a:rPr>
              <a:t>Another 82 Billion in Gear spending</a:t>
            </a:r>
          </a:p>
          <a:p>
            <a:r>
              <a:rPr lang="en-US" dirty="0">
                <a:solidFill>
                  <a:srgbClr val="000000"/>
                </a:solidFill>
              </a:rPr>
              <a:t>Increase of 65% annually since 2009</a:t>
            </a:r>
          </a:p>
          <a:p>
            <a:r>
              <a:rPr lang="en-US" dirty="0">
                <a:solidFill>
                  <a:srgbClr val="000000"/>
                </a:solidFill>
                <a:latin typeface="Century Schoolbook"/>
              </a:rPr>
              <a:t>54% of all current travel falls in this category</a:t>
            </a:r>
          </a:p>
          <a:p>
            <a:r>
              <a:rPr lang="en-US" dirty="0">
                <a:solidFill>
                  <a:srgbClr val="000000"/>
                </a:solidFill>
                <a:latin typeface="Century Schoolbook"/>
              </a:rPr>
              <a:t>Average length of stay is 10 days</a:t>
            </a:r>
          </a:p>
        </p:txBody>
      </p:sp>
      <p:sp>
        <p:nvSpPr>
          <p:cNvPr id="5" name="Text Placeholder 4"/>
          <p:cNvSpPr>
            <a:spLocks noGrp="1"/>
          </p:cNvSpPr>
          <p:nvPr>
            <p:ph type="body" sz="quarter" idx="3"/>
          </p:nvPr>
        </p:nvSpPr>
        <p:spPr>
          <a:xfrm>
            <a:off x="6120363" y="1565307"/>
            <a:ext cx="4481512" cy="915533"/>
          </a:xfrm>
        </p:spPr>
        <p:txBody>
          <a:bodyPr>
            <a:normAutofit fontScale="92500" lnSpcReduction="20000"/>
          </a:bodyPr>
          <a:lstStyle/>
          <a:p>
            <a:r>
              <a:rPr lang="en-US" sz="2400" i="1">
                <a:solidFill>
                  <a:srgbClr val="000000"/>
                </a:solidFill>
                <a:latin typeface="Century Schoolbook"/>
                <a:cs typeface="Arial"/>
              </a:rPr>
              <a:t>Travelers have lost interest in cookie cutter attractions, lodging, and restaurants. </a:t>
            </a:r>
          </a:p>
        </p:txBody>
      </p:sp>
      <p:pic>
        <p:nvPicPr>
          <p:cNvPr id="7" name="Content Placeholder 6"/>
          <p:cNvPicPr>
            <a:picLocks noGrp="1"/>
          </p:cNvPicPr>
          <p:nvPr>
            <p:ph sz="quarter" idx="4"/>
            <a:videoFile r:link="rId1"/>
          </p:nvPr>
        </p:nvPicPr>
        <p:blipFill>
          <a:blip r:embed="rId4"/>
          <a:stretch>
            <a:fillRect/>
          </a:stretch>
        </p:blipFill>
        <p:spPr>
          <a:xfrm>
            <a:off x="6080125" y="3054350"/>
            <a:ext cx="4572000" cy="2571750"/>
          </a:xfrm>
          <a:prstGeom prst="rect">
            <a:avLst/>
          </a:prstGeom>
        </p:spPr>
      </p:pic>
    </p:spTree>
    <p:extLst>
      <p:ext uri="{BB962C8B-B14F-4D97-AF65-F5344CB8AC3E}">
        <p14:creationId xmlns:p14="http://schemas.microsoft.com/office/powerpoint/2010/main" val="34421392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i="1" dirty="0"/>
              <a:t>We already have all of this and MORE!</a:t>
            </a:r>
          </a:p>
        </p:txBody>
      </p:sp>
      <p:pic>
        <p:nvPicPr>
          <p:cNvPr id="5" name="Picture Placeholder 4" descr="53e2a0809156c.image.jpg"/>
          <p:cNvPicPr>
            <a:picLocks noGrp="1" noChangeAspect="1"/>
          </p:cNvPicPr>
          <p:nvPr>
            <p:ph type="pic" idx="1"/>
          </p:nvPr>
        </p:nvPicPr>
        <p:blipFill>
          <a:blip r:embed="rId3"/>
          <a:srcRect t="15937" b="15937"/>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9573640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i="1" dirty="0"/>
              <a:t>Unique outdoor recreation...</a:t>
            </a:r>
          </a:p>
        </p:txBody>
      </p:sp>
      <p:pic>
        <p:nvPicPr>
          <p:cNvPr id="7" name="Content Placeholder 6" descr="fly fishing.jpg"/>
          <p:cNvPicPr>
            <a:picLocks noGrp="1" noChangeAspect="1"/>
          </p:cNvPicPr>
          <p:nvPr>
            <p:ph type="pic" idx="1"/>
          </p:nvPr>
        </p:nvPicPr>
        <p:blipFill>
          <a:blip r:embed="rId3"/>
          <a:srcRect t="15937" b="15937"/>
          <a:stretch>
            <a:fillRect/>
          </a:stretch>
        </p:blipFill>
        <p:spPr>
          <a:xfrm>
            <a:off x="0" y="57150"/>
            <a:ext cx="5046318" cy="2290637"/>
          </a:xfrm>
        </p:spPr>
      </p:pic>
      <p:sp>
        <p:nvSpPr>
          <p:cNvPr id="8" name="Text Placeholder 7"/>
          <p:cNvSpPr>
            <a:spLocks noGrp="1"/>
          </p:cNvSpPr>
          <p:nvPr>
            <p:ph type="body" sz="half" idx="2"/>
          </p:nvPr>
        </p:nvSpPr>
        <p:spPr/>
        <p:txBody>
          <a:bodyPr/>
          <a:lstStyle/>
          <a:p>
            <a:endParaRPr lang="en-US"/>
          </a:p>
        </p:txBody>
      </p:sp>
      <p:pic>
        <p:nvPicPr>
          <p:cNvPr id="9" name="Picture 8" descr="fat biking.jpg"/>
          <p:cNvPicPr>
            <a:picLocks noChangeAspect="1"/>
          </p:cNvPicPr>
          <p:nvPr/>
        </p:nvPicPr>
        <p:blipFill>
          <a:blip r:embed="rId4"/>
          <a:stretch>
            <a:fillRect/>
          </a:stretch>
        </p:blipFill>
        <p:spPr>
          <a:xfrm>
            <a:off x="6547462" y="2987246"/>
            <a:ext cx="3471260" cy="1743075"/>
          </a:xfrm>
          <a:prstGeom prst="rect">
            <a:avLst/>
          </a:prstGeom>
        </p:spPr>
      </p:pic>
      <p:pic>
        <p:nvPicPr>
          <p:cNvPr id="11" name="Picture 10" descr="Table Mountain. Jedediah Smith Wilderness, WY. 8/13/08."/>
          <p:cNvPicPr>
            <a:picLocks noChangeAspect="1"/>
          </p:cNvPicPr>
          <p:nvPr/>
        </p:nvPicPr>
        <p:blipFill>
          <a:blip r:embed="rId5"/>
          <a:stretch>
            <a:fillRect/>
          </a:stretch>
        </p:blipFill>
        <p:spPr>
          <a:xfrm>
            <a:off x="6211888" y="57150"/>
            <a:ext cx="3729347" cy="2797344"/>
          </a:xfrm>
          <a:prstGeom prst="rect">
            <a:avLst/>
          </a:prstGeom>
        </p:spPr>
      </p:pic>
      <p:pic>
        <p:nvPicPr>
          <p:cNvPr id="12" name="Picture 11" descr="Targhee offers free skiing to all pass holders"/>
          <p:cNvPicPr>
            <a:picLocks noChangeAspect="1"/>
          </p:cNvPicPr>
          <p:nvPr/>
        </p:nvPicPr>
        <p:blipFill>
          <a:blip r:embed="rId6"/>
          <a:stretch>
            <a:fillRect/>
          </a:stretch>
        </p:blipFill>
        <p:spPr>
          <a:xfrm>
            <a:off x="1567534" y="2349854"/>
            <a:ext cx="4118110" cy="2690762"/>
          </a:xfrm>
          <a:prstGeom prst="rect">
            <a:avLst/>
          </a:prstGeom>
        </p:spPr>
      </p:pic>
      <p:pic>
        <p:nvPicPr>
          <p:cNvPr id="13" name="Picture 12" descr="Rendezvous Golf to Manage Teton Springs Golf"/>
          <p:cNvPicPr>
            <a:picLocks noChangeAspect="1"/>
          </p:cNvPicPr>
          <p:nvPr/>
        </p:nvPicPr>
        <p:blipFill>
          <a:blip r:embed="rId7"/>
          <a:stretch>
            <a:fillRect/>
          </a:stretch>
        </p:blipFill>
        <p:spPr>
          <a:xfrm>
            <a:off x="4383646" y="606320"/>
            <a:ext cx="2743200" cy="2057400"/>
          </a:xfrm>
          <a:prstGeom prst="rect">
            <a:avLst/>
          </a:prstGeom>
        </p:spPr>
      </p:pic>
      <p:pic>
        <p:nvPicPr>
          <p:cNvPr id="14" name="Picture 13" descr="2014 Teton Springs Lodge &amp; Spa, all rights reserved"/>
          <p:cNvPicPr>
            <a:picLocks noChangeAspect="1"/>
          </p:cNvPicPr>
          <p:nvPr/>
        </p:nvPicPr>
        <p:blipFill>
          <a:blip r:embed="rId8"/>
          <a:stretch>
            <a:fillRect/>
          </a:stretch>
        </p:blipFill>
        <p:spPr>
          <a:xfrm>
            <a:off x="7980283" y="701675"/>
            <a:ext cx="3044905" cy="2066515"/>
          </a:xfrm>
          <a:prstGeom prst="rect">
            <a:avLst/>
          </a:prstGeom>
        </p:spPr>
      </p:pic>
      <p:pic>
        <p:nvPicPr>
          <p:cNvPr id="15" name="Picture 14" descr="... horseback riding while they are here we do not offer horseback riding"/>
          <p:cNvPicPr>
            <a:picLocks noChangeAspect="1"/>
          </p:cNvPicPr>
          <p:nvPr/>
        </p:nvPicPr>
        <p:blipFill>
          <a:blip r:embed="rId9"/>
          <a:stretch>
            <a:fillRect/>
          </a:stretch>
        </p:blipFill>
        <p:spPr>
          <a:xfrm>
            <a:off x="914400" y="2504571"/>
            <a:ext cx="2959010" cy="2218606"/>
          </a:xfrm>
          <a:prstGeom prst="rect">
            <a:avLst/>
          </a:prstGeom>
        </p:spPr>
      </p:pic>
      <p:pic>
        <p:nvPicPr>
          <p:cNvPr id="16" name="Picture 15" descr="Snow Shoeing in the Teton Valley"/>
          <p:cNvPicPr>
            <a:picLocks noChangeAspect="1"/>
          </p:cNvPicPr>
          <p:nvPr/>
        </p:nvPicPr>
        <p:blipFill>
          <a:blip r:embed="rId10"/>
          <a:stretch>
            <a:fillRect/>
          </a:stretch>
        </p:blipFill>
        <p:spPr>
          <a:xfrm>
            <a:off x="7706268" y="2918184"/>
            <a:ext cx="2743200" cy="2620370"/>
          </a:xfrm>
          <a:prstGeom prst="rect">
            <a:avLst/>
          </a:prstGeom>
        </p:spPr>
      </p:pic>
      <p:pic>
        <p:nvPicPr>
          <p:cNvPr id="17" name="Picture 16" descr="Recent Photos The Commons 20under20 Galleries World Map App Garden ..."/>
          <p:cNvPicPr>
            <a:picLocks noChangeAspect="1"/>
          </p:cNvPicPr>
          <p:nvPr/>
        </p:nvPicPr>
        <p:blipFill>
          <a:blip r:embed="rId11"/>
          <a:stretch>
            <a:fillRect/>
          </a:stretch>
        </p:blipFill>
        <p:spPr>
          <a:xfrm>
            <a:off x="4234363" y="2852640"/>
            <a:ext cx="2743200" cy="2190273"/>
          </a:xfrm>
          <a:prstGeom prst="rect">
            <a:avLst/>
          </a:prstGeom>
        </p:spPr>
      </p:pic>
    </p:spTree>
    <p:extLst>
      <p:ext uri="{BB962C8B-B14F-4D97-AF65-F5344CB8AC3E}">
        <p14:creationId xmlns:p14="http://schemas.microsoft.com/office/powerpoint/2010/main" val="4510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i="1" dirty="0"/>
              <a:t>Unique Events and Experiences...</a:t>
            </a:r>
          </a:p>
        </p:txBody>
      </p:sp>
      <p:pic>
        <p:nvPicPr>
          <p:cNvPr id="5" name="Picture Placeholder 4" descr="wydaho.jpg"/>
          <p:cNvPicPr>
            <a:picLocks noGrp="1" noChangeAspect="1"/>
          </p:cNvPicPr>
          <p:nvPr>
            <p:ph type="pic" idx="1"/>
          </p:nvPr>
        </p:nvPicPr>
        <p:blipFill>
          <a:blip r:embed="rId3"/>
          <a:srcRect t="25604" b="25604"/>
          <a:stretch>
            <a:fillRect/>
          </a:stretch>
        </p:blipFill>
        <p:spPr>
          <a:xfrm>
            <a:off x="0" y="0"/>
            <a:ext cx="5171261" cy="2347409"/>
          </a:xfrm>
        </p:spPr>
      </p:pic>
      <p:sp>
        <p:nvSpPr>
          <p:cNvPr id="4" name="Text Placeholder 3"/>
          <p:cNvSpPr>
            <a:spLocks noGrp="1"/>
          </p:cNvSpPr>
          <p:nvPr>
            <p:ph type="body" sz="half" idx="2"/>
          </p:nvPr>
        </p:nvSpPr>
        <p:spPr/>
        <p:txBody>
          <a:bodyPr vert="horz" lIns="91440" tIns="45720" rIns="91440" bIns="45720" rtlCol="0" anchor="t">
            <a:normAutofit fontScale="62500" lnSpcReduction="20000"/>
          </a:bodyPr>
          <a:lstStyle/>
          <a:p>
            <a:pPr algn="ctr"/>
            <a:r>
              <a:rPr lang="en-US" sz="3200" dirty="0"/>
              <a:t>Music, races, festivals. They all have the ability to drive people here  or extend their stay!</a:t>
            </a:r>
          </a:p>
        </p:txBody>
      </p:sp>
      <p:pic>
        <p:nvPicPr>
          <p:cNvPr id="6" name="Picture 5" descr="Teton Valley Great Snow Fest 2013"/>
          <p:cNvPicPr>
            <a:picLocks noChangeAspect="1"/>
          </p:cNvPicPr>
          <p:nvPr/>
        </p:nvPicPr>
        <p:blipFill>
          <a:blip r:embed="rId4"/>
          <a:stretch>
            <a:fillRect/>
          </a:stretch>
        </p:blipFill>
        <p:spPr>
          <a:xfrm>
            <a:off x="4937573" y="399797"/>
            <a:ext cx="4803667" cy="2168841"/>
          </a:xfrm>
          <a:prstGeom prst="rect">
            <a:avLst/>
          </a:prstGeom>
        </p:spPr>
      </p:pic>
      <p:pic>
        <p:nvPicPr>
          <p:cNvPr id="7" name="Picture 6" descr="Music on Main at Victor City Park. Click to enlarge."/>
          <p:cNvPicPr>
            <a:picLocks noChangeAspect="1"/>
          </p:cNvPicPr>
          <p:nvPr/>
        </p:nvPicPr>
        <p:blipFill>
          <a:blip r:embed="rId5"/>
          <a:stretch>
            <a:fillRect/>
          </a:stretch>
        </p:blipFill>
        <p:spPr>
          <a:xfrm>
            <a:off x="669427" y="2149506"/>
            <a:ext cx="3742745" cy="2393866"/>
          </a:xfrm>
          <a:prstGeom prst="rect">
            <a:avLst/>
          </a:prstGeom>
        </p:spPr>
      </p:pic>
      <p:pic>
        <p:nvPicPr>
          <p:cNvPr id="8" name="Picture 7" descr="Targhee Summer Of Music Festivals"/>
          <p:cNvPicPr>
            <a:picLocks noChangeAspect="1"/>
          </p:cNvPicPr>
          <p:nvPr/>
        </p:nvPicPr>
        <p:blipFill>
          <a:blip r:embed="rId6"/>
          <a:stretch>
            <a:fillRect/>
          </a:stretch>
        </p:blipFill>
        <p:spPr>
          <a:xfrm>
            <a:off x="4308617" y="756159"/>
            <a:ext cx="3197538" cy="2586988"/>
          </a:xfrm>
          <a:prstGeom prst="rect">
            <a:avLst/>
          </a:prstGeom>
        </p:spPr>
      </p:pic>
      <p:pic>
        <p:nvPicPr>
          <p:cNvPr id="9" name="Picture 8" descr="Driggs Digs Plein Air painting event wraps up"/>
          <p:cNvPicPr>
            <a:picLocks noChangeAspect="1"/>
          </p:cNvPicPr>
          <p:nvPr/>
        </p:nvPicPr>
        <p:blipFill>
          <a:blip r:embed="rId7"/>
          <a:stretch>
            <a:fillRect/>
          </a:stretch>
        </p:blipFill>
        <p:spPr>
          <a:xfrm>
            <a:off x="7916863" y="2771082"/>
            <a:ext cx="3014313" cy="2019993"/>
          </a:xfrm>
          <a:prstGeom prst="rect">
            <a:avLst/>
          </a:prstGeom>
        </p:spPr>
      </p:pic>
      <p:pic>
        <p:nvPicPr>
          <p:cNvPr id="11" name="Picture 10" descr="wagon wheel mountain baby teepee for mountain men"/>
          <p:cNvPicPr>
            <a:picLocks noChangeAspect="1"/>
          </p:cNvPicPr>
          <p:nvPr/>
        </p:nvPicPr>
        <p:blipFill>
          <a:blip r:embed="rId8"/>
          <a:stretch>
            <a:fillRect/>
          </a:stretch>
        </p:blipFill>
        <p:spPr>
          <a:xfrm>
            <a:off x="4761290" y="2722682"/>
            <a:ext cx="2743200" cy="1828800"/>
          </a:xfrm>
          <a:prstGeom prst="rect">
            <a:avLst/>
          </a:prstGeom>
        </p:spPr>
      </p:pic>
      <p:pic>
        <p:nvPicPr>
          <p:cNvPr id="12" name="Picture 11" descr="Photos from the JH Rodeo, Driggs, June 25, 2010"/>
          <p:cNvPicPr>
            <a:picLocks noChangeAspect="1"/>
          </p:cNvPicPr>
          <p:nvPr/>
        </p:nvPicPr>
        <p:blipFill>
          <a:blip r:embed="rId9"/>
          <a:stretch>
            <a:fillRect/>
          </a:stretch>
        </p:blipFill>
        <p:spPr>
          <a:xfrm>
            <a:off x="2350480" y="355984"/>
            <a:ext cx="2743200" cy="3840480"/>
          </a:xfrm>
          <a:prstGeom prst="rect">
            <a:avLst/>
          </a:prstGeom>
        </p:spPr>
      </p:pic>
      <p:pic>
        <p:nvPicPr>
          <p:cNvPr id="13" name="Picture 12" descr="September 19-20, 2015"/>
          <p:cNvPicPr>
            <a:picLocks noChangeAspect="1"/>
          </p:cNvPicPr>
          <p:nvPr/>
        </p:nvPicPr>
        <p:blipFill>
          <a:blip r:embed="rId10"/>
          <a:stretch>
            <a:fillRect/>
          </a:stretch>
        </p:blipFill>
        <p:spPr>
          <a:xfrm>
            <a:off x="5758021" y="1171491"/>
            <a:ext cx="2743200" cy="2220277"/>
          </a:xfrm>
          <a:prstGeom prst="rect">
            <a:avLst/>
          </a:prstGeom>
        </p:spPr>
      </p:pic>
      <p:pic>
        <p:nvPicPr>
          <p:cNvPr id="14" name="Picture 13" descr="The Teton Valley Balloon Rally offers stunning views of Idaho and ..."/>
          <p:cNvPicPr>
            <a:picLocks noChangeAspect="1"/>
          </p:cNvPicPr>
          <p:nvPr/>
        </p:nvPicPr>
        <p:blipFill>
          <a:blip r:embed="rId11"/>
          <a:stretch>
            <a:fillRect/>
          </a:stretch>
        </p:blipFill>
        <p:spPr>
          <a:xfrm>
            <a:off x="5264261" y="3866469"/>
            <a:ext cx="2247900" cy="1533525"/>
          </a:xfrm>
          <a:prstGeom prst="rect">
            <a:avLst/>
          </a:prstGeom>
        </p:spPr>
      </p:pic>
      <p:pic>
        <p:nvPicPr>
          <p:cNvPr id="15" name="Picture 14" descr="Teton Valley Great Snow Fest 2013"/>
          <p:cNvPicPr>
            <a:picLocks noChangeAspect="1"/>
          </p:cNvPicPr>
          <p:nvPr/>
        </p:nvPicPr>
        <p:blipFill>
          <a:blip r:embed="rId12"/>
          <a:stretch>
            <a:fillRect/>
          </a:stretch>
        </p:blipFill>
        <p:spPr>
          <a:xfrm>
            <a:off x="9042849" y="140780"/>
            <a:ext cx="2743200" cy="2057400"/>
          </a:xfrm>
          <a:prstGeom prst="rect">
            <a:avLst/>
          </a:prstGeom>
        </p:spPr>
      </p:pic>
      <p:pic>
        <p:nvPicPr>
          <p:cNvPr id="16" name="Picture 15" descr="2013 Teton County Fair Pig Wrestling"/>
          <p:cNvPicPr>
            <a:picLocks noChangeAspect="1"/>
          </p:cNvPicPr>
          <p:nvPr/>
        </p:nvPicPr>
        <p:blipFill>
          <a:blip r:embed="rId13"/>
          <a:stretch>
            <a:fillRect/>
          </a:stretch>
        </p:blipFill>
        <p:spPr>
          <a:xfrm>
            <a:off x="0" y="3781682"/>
            <a:ext cx="2743200" cy="1851660"/>
          </a:xfrm>
          <a:prstGeom prst="rect">
            <a:avLst/>
          </a:prstGeom>
        </p:spPr>
      </p:pic>
    </p:spTree>
    <p:extLst>
      <p:ext uri="{BB962C8B-B14F-4D97-AF65-F5344CB8AC3E}">
        <p14:creationId xmlns:p14="http://schemas.microsoft.com/office/powerpoint/2010/main" val="92211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TC103457515[[fn=View]]</Template>
  <TotalTime>6</TotalTime>
  <Words>248</Words>
  <Application>Microsoft Office PowerPoint</Application>
  <PresentationFormat>Widescreen</PresentationFormat>
  <Paragraphs>52</Paragraphs>
  <Slides>14</Slides>
  <Notes>14</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Century Schoolbook</vt:lpstr>
      <vt:lpstr>Wingdings 2</vt:lpstr>
      <vt:lpstr>View</vt:lpstr>
      <vt:lpstr>Economic Summit 2015</vt:lpstr>
      <vt:lpstr>                Our mission is "to support a vibrant economy through business partnerships and tourism in Teton Valley."</vt:lpstr>
      <vt:lpstr> If you want to find the answers, you have to ask the questions.   How do you think the Chamber is doing?                                                 What to do you need most?     Are there any classes or workshops you would like to see?</vt:lpstr>
      <vt:lpstr>More people spending!</vt:lpstr>
      <vt:lpstr>    Why we'll never be "Jacksonized," and why we don't need to be.</vt:lpstr>
      <vt:lpstr>Adventure Tourism</vt:lpstr>
      <vt:lpstr>We already have all of this and MORE!</vt:lpstr>
      <vt:lpstr>Unique outdoor recreation...</vt:lpstr>
      <vt:lpstr>Unique Events and Experiences...</vt:lpstr>
      <vt:lpstr>PowerPoint Presentation</vt:lpstr>
      <vt:lpstr>Where and how we advertise</vt:lpstr>
      <vt:lpstr>Other Campaigns</vt:lpstr>
      <vt:lpstr>Recognitions, write ups, and winners of...</vt:lpstr>
      <vt:lpstr>How can you help?</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 Foster</dc:creator>
  <cp:lastModifiedBy>McD</cp:lastModifiedBy>
  <cp:revision>12</cp:revision>
  <dcterms:created xsi:type="dcterms:W3CDTF">2014-09-12T02:13:28Z</dcterms:created>
  <dcterms:modified xsi:type="dcterms:W3CDTF">2015-05-21T22:24:24Z</dcterms:modified>
</cp:coreProperties>
</file>